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8.jpg" ContentType="image/gif"/>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70" r:id="rId3"/>
    <p:sldId id="257" r:id="rId4"/>
    <p:sldId id="287" r:id="rId5"/>
    <p:sldId id="304" r:id="rId6"/>
    <p:sldId id="258" r:id="rId7"/>
    <p:sldId id="294" r:id="rId8"/>
    <p:sldId id="295" r:id="rId9"/>
    <p:sldId id="296" r:id="rId10"/>
    <p:sldId id="297" r:id="rId11"/>
    <p:sldId id="299" r:id="rId12"/>
    <p:sldId id="300" r:id="rId13"/>
    <p:sldId id="303" r:id="rId14"/>
    <p:sldId id="267" r:id="rId15"/>
    <p:sldId id="268" r:id="rId16"/>
    <p:sldId id="292" r:id="rId17"/>
    <p:sldId id="298" r:id="rId18"/>
    <p:sldId id="289" r:id="rId19"/>
    <p:sldId id="262" r:id="rId20"/>
    <p:sldId id="305" r:id="rId21"/>
    <p:sldId id="263" r:id="rId22"/>
    <p:sldId id="271" r:id="rId23"/>
    <p:sldId id="264" r:id="rId24"/>
  </p:sldIdLst>
  <p:sldSz cx="9144000" cy="6858000" type="screen4x3"/>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71"/>
    <p:restoredTop sz="92571"/>
  </p:normalViewPr>
  <p:slideViewPr>
    <p:cSldViewPr snapToGrid="0" snapToObjects="1">
      <p:cViewPr>
        <p:scale>
          <a:sx n="90" d="100"/>
          <a:sy n="90" d="100"/>
        </p:scale>
        <p:origin x="592" y="2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4.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7B1191B-0BA8-5641-A1F4-320D92B7CDCB}" type="datetimeFigureOut">
              <a:rPr kumimoji="1" lang="zh-CN" altLang="en-US" smtClean="0"/>
              <a:t>2018/4/23</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63C1656-9A6D-0149-9DFB-0976290FE29E}" type="slidenum">
              <a:rPr kumimoji="1" lang="zh-CN" altLang="en-US" smtClean="0"/>
              <a:t>‹#›</a:t>
            </a:fld>
            <a:endParaRPr kumimoji="1" lang="zh-CN" altLang="en-US"/>
          </a:p>
        </p:txBody>
      </p:sp>
    </p:spTree>
    <p:extLst>
      <p:ext uri="{BB962C8B-B14F-4D97-AF65-F5344CB8AC3E}">
        <p14:creationId xmlns:p14="http://schemas.microsoft.com/office/powerpoint/2010/main" val="40167040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9A8920E-93E3-2843-AFB2-3545BFCA6C2B}" type="slidenum">
              <a:rPr kumimoji="1" lang="zh-CN" altLang="en-US" smtClean="0"/>
              <a:t>11</a:t>
            </a:fld>
            <a:endParaRPr kumimoji="1" lang="zh-CN" altLang="en-US"/>
          </a:p>
        </p:txBody>
      </p:sp>
    </p:spTree>
    <p:extLst>
      <p:ext uri="{BB962C8B-B14F-4D97-AF65-F5344CB8AC3E}">
        <p14:creationId xmlns:p14="http://schemas.microsoft.com/office/powerpoint/2010/main" val="1100929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6745E34-9A41-D644-B82B-A61E12E8922E}" type="slidenum">
              <a:rPr kumimoji="1" lang="zh-CN" altLang="en-US" smtClean="0"/>
              <a:t>14</a:t>
            </a:fld>
            <a:endParaRPr kumimoji="1" lang="zh-CN" altLang="en-US"/>
          </a:p>
        </p:txBody>
      </p:sp>
    </p:spTree>
    <p:extLst>
      <p:ext uri="{BB962C8B-B14F-4D97-AF65-F5344CB8AC3E}">
        <p14:creationId xmlns:p14="http://schemas.microsoft.com/office/powerpoint/2010/main" val="819416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如何让计算机感知、表达情绪或情感，一直是</a:t>
            </a:r>
            <a:r>
              <a:rPr kumimoji="1" lang="en-US" altLang="zh-CN" dirty="0" smtClean="0"/>
              <a:t>AI</a:t>
            </a:r>
            <a:r>
              <a:rPr kumimoji="1" lang="zh-CN" altLang="en-US" dirty="0" smtClean="0"/>
              <a:t>的长期努力的目标。比如日本软银公司的情感机器人</a:t>
            </a:r>
            <a:r>
              <a:rPr kumimoji="1" lang="en-US" altLang="zh-CN" dirty="0" smtClean="0"/>
              <a:t>pepper</a:t>
            </a:r>
            <a:r>
              <a:rPr kumimoji="1" lang="zh-CN" altLang="en-US" dirty="0" smtClean="0"/>
              <a:t>，就曾经在市场上引起了极大的轰动。</a:t>
            </a:r>
            <a:endParaRPr kumimoji="1" lang="en-US" altLang="zh-CN" dirty="0" smtClean="0"/>
          </a:p>
          <a:p>
            <a:endParaRPr kumimoji="1" lang="en-US" altLang="zh-CN" dirty="0" smtClean="0"/>
          </a:p>
          <a:p>
            <a:r>
              <a:rPr kumimoji="1" lang="zh-CN" altLang="en-US" dirty="0" smtClean="0"/>
              <a:t>我们研究了开放领域闲聊对话场景下如何让聊天机器人表达喜怒哀乐几种情绪化的内容。</a:t>
            </a:r>
            <a:endParaRPr kumimoji="1" lang="en-US" altLang="zh-CN" dirty="0" smtClean="0"/>
          </a:p>
          <a:p>
            <a:r>
              <a:rPr kumimoji="1" lang="zh-CN" altLang="en-US" dirty="0" smtClean="0"/>
              <a:t>首先，我们从社交媒体收集了大量的 用户之间的互动数据；</a:t>
            </a:r>
            <a:endParaRPr kumimoji="1" lang="en-US" altLang="zh-CN" dirty="0" smtClean="0"/>
          </a:p>
          <a:p>
            <a:r>
              <a:rPr kumimoji="1" lang="zh-CN" altLang="en-US" dirty="0" smtClean="0"/>
              <a:t>然后，我们训练了一个情绪分类器，对这些互动数据进行 喜怒哀乐的情绪标注；</a:t>
            </a:r>
            <a:endParaRPr kumimoji="1" lang="en-US" altLang="zh-CN" dirty="0" smtClean="0"/>
          </a:p>
          <a:p>
            <a:r>
              <a:rPr kumimoji="1" lang="zh-CN" altLang="en-US" dirty="0" smtClean="0"/>
              <a:t>最后，这些数据被送入到一个 基于深度学习的情绪化内容生成器，这样对于一个输入内容“今天领导前来视察工作”，可以生成不同情绪的回复，比如高兴的，悲伤的。。。。</a:t>
            </a:r>
            <a:endParaRPr kumimoji="1" lang="en-US" altLang="zh-CN" dirty="0" smtClean="0"/>
          </a:p>
          <a:p>
            <a:endParaRPr kumimoji="1" lang="en-US" altLang="zh-CN" dirty="0" smtClean="0"/>
          </a:p>
          <a:p>
            <a:r>
              <a:rPr kumimoji="1" lang="zh-CN" altLang="en-US" dirty="0" smtClean="0"/>
              <a:t>我们的工作得到了媒体的关注，认为对于让机器表达情绪这个问题，是一个很重要的尝试。</a:t>
            </a:r>
            <a:endParaRPr kumimoji="1" lang="en-US" altLang="zh-CN" dirty="0" smtClean="0"/>
          </a:p>
          <a:p>
            <a:r>
              <a:rPr kumimoji="1" lang="en-US" altLang="zh-CN" dirty="0" smtClean="0"/>
              <a:t>Prof</a:t>
            </a:r>
            <a:r>
              <a:rPr kumimoji="1" lang="zh-CN" altLang="en-US" dirty="0" smtClean="0"/>
              <a:t> </a:t>
            </a:r>
            <a:r>
              <a:rPr kumimoji="1" lang="en-US" altLang="zh-CN" dirty="0" smtClean="0"/>
              <a:t>Schuller</a:t>
            </a:r>
            <a:r>
              <a:rPr kumimoji="1" lang="zh-CN" altLang="en-US" dirty="0" smtClean="0"/>
              <a:t> 是情感分析领域的顶级大牛，对我们的工作也有很高的评价。</a:t>
            </a:r>
            <a:endParaRPr kumimoji="1" lang="en-US" altLang="zh-CN" dirty="0" smtClean="0"/>
          </a:p>
        </p:txBody>
      </p:sp>
      <p:sp>
        <p:nvSpPr>
          <p:cNvPr id="4" name="幻灯片编号占位符 3"/>
          <p:cNvSpPr>
            <a:spLocks noGrp="1"/>
          </p:cNvSpPr>
          <p:nvPr>
            <p:ph type="sldNum" sz="quarter" idx="10"/>
          </p:nvPr>
        </p:nvSpPr>
        <p:spPr/>
        <p:txBody>
          <a:bodyPr/>
          <a:lstStyle/>
          <a:p>
            <a:fld id="{DC9A09D8-0980-46EA-A39A-1EB33967A0D5}" type="slidenum">
              <a:rPr lang="zh-CN" altLang="en-US" smtClean="0"/>
              <a:t>16</a:t>
            </a:fld>
            <a:endParaRPr lang="zh-CN" altLang="en-US"/>
          </a:p>
        </p:txBody>
      </p:sp>
    </p:spTree>
    <p:extLst>
      <p:ext uri="{BB962C8B-B14F-4D97-AF65-F5344CB8AC3E}">
        <p14:creationId xmlns:p14="http://schemas.microsoft.com/office/powerpoint/2010/main" val="435099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3341457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333164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88004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2220068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596441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3115455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3885419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1506408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2833322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4024006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8A446F64-A401-6844-90A9-463D9732D37D}" type="datetimeFigureOut">
              <a:rPr kumimoji="1" lang="zh-CN" altLang="en-US" smtClean="0"/>
              <a:t>2018/4/23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63189491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446F64-A401-6844-90A9-463D9732D37D}" type="datetimeFigureOut">
              <a:rPr kumimoji="1" lang="zh-CN" altLang="en-US" smtClean="0"/>
              <a:t>2018/4/23</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E8FED6-3C4B-654C-8532-65D6D0022911}" type="slidenum">
              <a:rPr kumimoji="1" lang="zh-CN" altLang="en-US" smtClean="0"/>
              <a:t>‹#›</a:t>
            </a:fld>
            <a:endParaRPr kumimoji="1" lang="zh-CN" altLang="en-US"/>
          </a:p>
        </p:txBody>
      </p:sp>
    </p:spTree>
    <p:extLst>
      <p:ext uri="{BB962C8B-B14F-4D97-AF65-F5344CB8AC3E}">
        <p14:creationId xmlns:p14="http://schemas.microsoft.com/office/powerpoint/2010/main" val="958128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aihuang@tsinghua.edu.cn" TargetMode="External"/><Relationship Id="rId3" Type="http://schemas.openxmlformats.org/officeDocument/2006/relationships/hyperlink" Target="http://coai.cs.tsinghua.edu.cn/hm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5" Type="http://schemas.openxmlformats.org/officeDocument/2006/relationships/image" Target="../media/image19.jpeg"/><Relationship Id="rId6" Type="http://schemas.openxmlformats.org/officeDocument/2006/relationships/image" Target="../media/image20.png"/><Relationship Id="rId7"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image" Target="../media/image35.png"/><Relationship Id="rId8" Type="http://schemas.openxmlformats.org/officeDocument/2006/relationships/image" Target="../media/image36.jpg"/><Relationship Id="rId9"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aihuang@tsinghua.edu.cn" TargetMode="External"/><Relationship Id="rId3" Type="http://schemas.openxmlformats.org/officeDocument/2006/relationships/hyperlink" Target="http://coai.cs.tsinghua.edu.cn/h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zh-CN" altLang="en-US" b="1" dirty="0" smtClean="0"/>
              <a:t>可交互人工智能系统</a:t>
            </a:r>
            <a:r>
              <a:rPr kumimoji="1" lang="en-US" altLang="zh-CN" b="1" dirty="0" smtClean="0"/>
              <a:t/>
            </a:r>
            <a:br>
              <a:rPr kumimoji="1" lang="en-US" altLang="zh-CN" b="1" dirty="0" smtClean="0"/>
            </a:br>
            <a:r>
              <a:rPr kumimoji="1" lang="en-US" altLang="zh-CN" b="1" dirty="0" smtClean="0"/>
              <a:t>Conversational</a:t>
            </a:r>
            <a:r>
              <a:rPr kumimoji="1" lang="zh-CN" altLang="en-US" b="1" dirty="0" smtClean="0"/>
              <a:t> </a:t>
            </a:r>
            <a:r>
              <a:rPr kumimoji="1" lang="en-US" altLang="zh-CN" b="1" dirty="0" smtClean="0"/>
              <a:t>AI</a:t>
            </a:r>
            <a:r>
              <a:rPr kumimoji="1" lang="zh-CN" altLang="en-US" b="1" dirty="0" smtClean="0"/>
              <a:t> </a:t>
            </a:r>
            <a:r>
              <a:rPr kumimoji="1" lang="en-US" altLang="zh-CN" b="1" dirty="0" smtClean="0"/>
              <a:t>Systems</a:t>
            </a:r>
            <a:endParaRPr kumimoji="1" lang="zh-CN" altLang="en-US" b="1" dirty="0"/>
          </a:p>
        </p:txBody>
      </p:sp>
      <p:sp>
        <p:nvSpPr>
          <p:cNvPr id="3" name="副标题 2"/>
          <p:cNvSpPr>
            <a:spLocks noGrp="1"/>
          </p:cNvSpPr>
          <p:nvPr>
            <p:ph type="subTitle" idx="1"/>
          </p:nvPr>
        </p:nvSpPr>
        <p:spPr>
          <a:xfrm>
            <a:off x="1371600" y="3886200"/>
            <a:ext cx="6400800" cy="2194122"/>
          </a:xfrm>
        </p:spPr>
        <p:txBody>
          <a:bodyPr>
            <a:noAutofit/>
          </a:bodyPr>
          <a:lstStyle/>
          <a:p>
            <a:r>
              <a:rPr kumimoji="1" lang="en-US" altLang="zh-CN" sz="2400" dirty="0" smtClean="0">
                <a:solidFill>
                  <a:schemeClr val="tx1"/>
                </a:solidFill>
              </a:rPr>
              <a:t>Dr. </a:t>
            </a:r>
            <a:r>
              <a:rPr kumimoji="1" lang="en-US" altLang="zh-CN" sz="2400" dirty="0" err="1" smtClean="0">
                <a:solidFill>
                  <a:schemeClr val="tx1"/>
                </a:solidFill>
              </a:rPr>
              <a:t>Minlie</a:t>
            </a:r>
            <a:r>
              <a:rPr kumimoji="1" lang="en-US" altLang="zh-CN" sz="2400" dirty="0" smtClean="0">
                <a:solidFill>
                  <a:schemeClr val="tx1"/>
                </a:solidFill>
              </a:rPr>
              <a:t> Huang</a:t>
            </a:r>
            <a:r>
              <a:rPr kumimoji="1" lang="zh-CN" altLang="en-US" sz="2400" dirty="0" smtClean="0">
                <a:solidFill>
                  <a:schemeClr val="tx1"/>
                </a:solidFill>
              </a:rPr>
              <a:t> </a:t>
            </a:r>
            <a:r>
              <a:rPr kumimoji="1" lang="en-US" altLang="zh-CN" sz="2400" dirty="0" smtClean="0">
                <a:solidFill>
                  <a:schemeClr val="tx1"/>
                </a:solidFill>
              </a:rPr>
              <a:t>(</a:t>
            </a:r>
            <a:r>
              <a:rPr kumimoji="1" lang="zh-CN" altLang="en-US" sz="2400" dirty="0" smtClean="0">
                <a:solidFill>
                  <a:schemeClr val="tx1"/>
                </a:solidFill>
              </a:rPr>
              <a:t>黄民烈</a:t>
            </a:r>
            <a:r>
              <a:rPr kumimoji="1" lang="en-US" altLang="zh-CN" sz="2400" dirty="0" smtClean="0">
                <a:solidFill>
                  <a:schemeClr val="tx1"/>
                </a:solidFill>
              </a:rPr>
              <a:t>)</a:t>
            </a:r>
          </a:p>
          <a:p>
            <a:r>
              <a:rPr kumimoji="1" lang="en-US" altLang="zh-CN" sz="2400" dirty="0" smtClean="0">
                <a:hlinkClick r:id="rId2"/>
              </a:rPr>
              <a:t>aihuang@tsinghua.edu.cn</a:t>
            </a:r>
            <a:r>
              <a:rPr kumimoji="1" lang="en-US" altLang="zh-CN" sz="2400" dirty="0" smtClean="0"/>
              <a:t> </a:t>
            </a:r>
          </a:p>
          <a:p>
            <a:r>
              <a:rPr kumimoji="1" lang="en-US" altLang="zh-CN" sz="2400" dirty="0">
                <a:hlinkClick r:id="rId3"/>
              </a:rPr>
              <a:t>http://</a:t>
            </a:r>
            <a:r>
              <a:rPr kumimoji="1" lang="en-US" altLang="zh-CN" sz="2400" dirty="0" smtClean="0">
                <a:hlinkClick r:id="rId3"/>
              </a:rPr>
              <a:t>coai.cs.tsinghua.edu.cn/hml/</a:t>
            </a:r>
            <a:r>
              <a:rPr kumimoji="1" lang="zh-CN" altLang="en-US" sz="2400" dirty="0" smtClean="0"/>
              <a:t> </a:t>
            </a:r>
            <a:r>
              <a:rPr kumimoji="1" lang="zh-CN" altLang="en-US" sz="2400" dirty="0" smtClean="0"/>
              <a:t> </a:t>
            </a:r>
            <a:endParaRPr kumimoji="1" lang="en-US" altLang="zh-CN" sz="2400" dirty="0" smtClean="0"/>
          </a:p>
          <a:p>
            <a:r>
              <a:rPr kumimoji="1" lang="en-US" altLang="zh-CN" sz="2400" dirty="0">
                <a:solidFill>
                  <a:srgbClr val="FF0000"/>
                </a:solidFill>
              </a:rPr>
              <a:t>AI Lab.</a:t>
            </a:r>
            <a:endParaRPr kumimoji="1" lang="en-US" altLang="zh-CN" sz="2400" dirty="0" smtClean="0"/>
          </a:p>
          <a:p>
            <a:r>
              <a:rPr kumimoji="1" lang="en-US" altLang="zh-CN" sz="2400" dirty="0" smtClean="0">
                <a:solidFill>
                  <a:schemeClr val="tx1"/>
                </a:solidFill>
              </a:rPr>
              <a:t>Dept. of Computer Science</a:t>
            </a:r>
          </a:p>
          <a:p>
            <a:r>
              <a:rPr kumimoji="1" lang="en-US" altLang="zh-CN" sz="2400" dirty="0" smtClean="0">
                <a:solidFill>
                  <a:schemeClr val="tx1"/>
                </a:solidFill>
              </a:rPr>
              <a:t>Tsinghua University</a:t>
            </a:r>
          </a:p>
          <a:p>
            <a:endParaRPr kumimoji="1" lang="en-US" altLang="zh-CN" sz="2400" dirty="0" smtClean="0"/>
          </a:p>
          <a:p>
            <a:endParaRPr kumimoji="1" lang="zh-CN" altLang="en-US" sz="2400" dirty="0"/>
          </a:p>
        </p:txBody>
      </p:sp>
    </p:spTree>
    <p:extLst>
      <p:ext uri="{BB962C8B-B14F-4D97-AF65-F5344CB8AC3E}">
        <p14:creationId xmlns:p14="http://schemas.microsoft.com/office/powerpoint/2010/main" val="5360084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42098" y="1821352"/>
            <a:ext cx="7886700" cy="3263504"/>
          </a:xfrm>
        </p:spPr>
        <p:txBody>
          <a:bodyPr/>
          <a:lstStyle/>
          <a:p>
            <a:pPr lvl="1"/>
            <a:endParaRPr kumimoji="1" lang="en-US" altLang="zh-CN" dirty="0" smtClean="0"/>
          </a:p>
          <a:p>
            <a:endParaRPr kumimoji="1" lang="en-US" altLang="zh-CN" dirty="0" smtClean="0"/>
          </a:p>
        </p:txBody>
      </p:sp>
      <p:sp>
        <p:nvSpPr>
          <p:cNvPr id="6" name="Title 1"/>
          <p:cNvSpPr txBox="1">
            <a:spLocks/>
          </p:cNvSpPr>
          <p:nvPr/>
        </p:nvSpPr>
        <p:spPr>
          <a:xfrm>
            <a:off x="311601" y="629898"/>
            <a:ext cx="9147359" cy="857250"/>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t>Question Answering over </a:t>
            </a:r>
            <a:r>
              <a:rPr lang="en-US" altLang="zh-CN" b="1"/>
              <a:t>Documents </a:t>
            </a:r>
            <a:endParaRPr lang="en-US" altLang="zh-CN" b="1" smtClean="0"/>
          </a:p>
          <a:p>
            <a:r>
              <a:rPr lang="en-US" altLang="zh-CN" sz="3600" b="1" dirty="0" smtClean="0"/>
              <a:t>(</a:t>
            </a:r>
            <a:r>
              <a:rPr lang="en-US" altLang="zh-CN" sz="3600" b="1" i="1" dirty="0"/>
              <a:t>R</a:t>
            </a:r>
            <a:r>
              <a:rPr lang="en-US" altLang="zh-CN" sz="3600" b="1" dirty="0"/>
              <a:t>eading </a:t>
            </a:r>
            <a:r>
              <a:rPr lang="en-US" altLang="zh-CN" sz="3600" b="1" i="1" dirty="0"/>
              <a:t>C</a:t>
            </a:r>
            <a:r>
              <a:rPr lang="en-US" altLang="zh-CN" sz="3600" b="1" dirty="0"/>
              <a:t>omprehension)</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055" y="2198668"/>
            <a:ext cx="8851406" cy="3470612"/>
          </a:xfrm>
          <a:prstGeom prst="rect">
            <a:avLst/>
          </a:prstGeom>
        </p:spPr>
      </p:pic>
    </p:spTree>
    <p:extLst>
      <p:ext uri="{BB962C8B-B14F-4D97-AF65-F5344CB8AC3E}">
        <p14:creationId xmlns:p14="http://schemas.microsoft.com/office/powerpoint/2010/main" val="14824206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Open-domain</a:t>
            </a:r>
            <a:r>
              <a:rPr kumimoji="1" lang="zh-CN" altLang="en-US" b="1" dirty="0" smtClean="0"/>
              <a:t> </a:t>
            </a:r>
            <a:r>
              <a:rPr kumimoji="1" lang="en-US" altLang="zh-CN" b="1" dirty="0" smtClean="0"/>
              <a:t>Dialogue</a:t>
            </a:r>
            <a:r>
              <a:rPr kumimoji="1" lang="zh-CN" altLang="en-US" b="1" dirty="0" smtClean="0"/>
              <a:t> </a:t>
            </a:r>
            <a:r>
              <a:rPr kumimoji="1" lang="en-US" altLang="zh-CN" b="1" dirty="0" smtClean="0"/>
              <a:t>Systems</a:t>
            </a:r>
            <a:endParaRPr kumimoji="1" lang="zh-CN" altLang="en-US" b="1"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228" y="3037470"/>
            <a:ext cx="7499473" cy="3214863"/>
          </a:xfrm>
          <a:prstGeom prst="rect">
            <a:avLst/>
          </a:prstGeom>
        </p:spPr>
      </p:pic>
      <p:sp>
        <p:nvSpPr>
          <p:cNvPr id="4" name="文本框 3"/>
          <p:cNvSpPr txBox="1"/>
          <p:nvPr/>
        </p:nvSpPr>
        <p:spPr>
          <a:xfrm>
            <a:off x="895228" y="2466802"/>
            <a:ext cx="3528530" cy="415498"/>
          </a:xfrm>
          <a:prstGeom prst="rect">
            <a:avLst/>
          </a:prstGeom>
          <a:noFill/>
        </p:spPr>
        <p:txBody>
          <a:bodyPr wrap="none" rtlCol="0">
            <a:spAutoFit/>
          </a:bodyPr>
          <a:lstStyle/>
          <a:p>
            <a:r>
              <a:rPr kumimoji="1" lang="en-US" altLang="zh-CN" sz="2100" b="1" dirty="0" smtClean="0">
                <a:solidFill>
                  <a:srgbClr val="FF0000"/>
                </a:solidFill>
              </a:rPr>
              <a:t>User:</a:t>
            </a:r>
            <a:r>
              <a:rPr kumimoji="1" lang="zh-CN" altLang="en-US" sz="2100" b="1" dirty="0" smtClean="0">
                <a:solidFill>
                  <a:srgbClr val="FF0000"/>
                </a:solidFill>
              </a:rPr>
              <a:t> 今天</a:t>
            </a:r>
            <a:r>
              <a:rPr kumimoji="1" lang="zh-CN" altLang="en-US" sz="2100" b="1" dirty="0">
                <a:solidFill>
                  <a:srgbClr val="FF0000"/>
                </a:solidFill>
              </a:rPr>
              <a:t>杭州为什么这么热</a:t>
            </a:r>
          </a:p>
        </p:txBody>
      </p:sp>
      <p:sp>
        <p:nvSpPr>
          <p:cNvPr id="7" name="文本框 6"/>
          <p:cNvSpPr txBox="1"/>
          <p:nvPr/>
        </p:nvSpPr>
        <p:spPr>
          <a:xfrm>
            <a:off x="4960620" y="2466802"/>
            <a:ext cx="3273332" cy="415498"/>
          </a:xfrm>
          <a:prstGeom prst="rect">
            <a:avLst/>
          </a:prstGeom>
          <a:noFill/>
        </p:spPr>
        <p:txBody>
          <a:bodyPr wrap="none" rtlCol="0">
            <a:spAutoFit/>
          </a:bodyPr>
          <a:lstStyle/>
          <a:p>
            <a:r>
              <a:rPr kumimoji="1" lang="en-US" altLang="zh-CN" sz="2100" b="1" dirty="0" smtClean="0">
                <a:solidFill>
                  <a:srgbClr val="00B050"/>
                </a:solidFill>
              </a:rPr>
              <a:t>System:</a:t>
            </a:r>
            <a:r>
              <a:rPr kumimoji="1" lang="zh-CN" altLang="en-US" sz="2100" b="1" dirty="0" smtClean="0">
                <a:solidFill>
                  <a:srgbClr val="00B050"/>
                </a:solidFill>
              </a:rPr>
              <a:t> 那</a:t>
            </a:r>
            <a:r>
              <a:rPr kumimoji="1" lang="zh-CN" altLang="en-US" sz="2100" b="1" dirty="0">
                <a:solidFill>
                  <a:srgbClr val="00B050"/>
                </a:solidFill>
              </a:rPr>
              <a:t>你还来这干嘛？</a:t>
            </a:r>
          </a:p>
        </p:txBody>
      </p:sp>
      <p:sp>
        <p:nvSpPr>
          <p:cNvPr id="3" name="文本框 2"/>
          <p:cNvSpPr txBox="1"/>
          <p:nvPr/>
        </p:nvSpPr>
        <p:spPr>
          <a:xfrm>
            <a:off x="895228" y="1757554"/>
            <a:ext cx="2723823" cy="369332"/>
          </a:xfrm>
          <a:prstGeom prst="rect">
            <a:avLst/>
          </a:prstGeom>
          <a:noFill/>
        </p:spPr>
        <p:txBody>
          <a:bodyPr wrap="none" rtlCol="0">
            <a:spAutoFit/>
          </a:bodyPr>
          <a:lstStyle/>
          <a:p>
            <a:r>
              <a:rPr kumimoji="1" lang="zh-CN" altLang="en-US" dirty="0" smtClean="0"/>
              <a:t>基于深度学习</a:t>
            </a:r>
            <a:r>
              <a:rPr kumimoji="1" lang="zh-CN" altLang="en-US" smtClean="0"/>
              <a:t>的对话生成</a:t>
            </a:r>
            <a:endParaRPr kumimoji="1" lang="zh-CN" altLang="en-US"/>
          </a:p>
        </p:txBody>
      </p:sp>
    </p:spTree>
    <p:extLst>
      <p:ext uri="{BB962C8B-B14F-4D97-AF65-F5344CB8AC3E}">
        <p14:creationId xmlns:p14="http://schemas.microsoft.com/office/powerpoint/2010/main" val="19179407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Open-domain</a:t>
            </a:r>
            <a:r>
              <a:rPr kumimoji="1" lang="zh-CN" altLang="en-US" b="1" dirty="0" smtClean="0"/>
              <a:t> </a:t>
            </a:r>
            <a:r>
              <a:rPr kumimoji="1" lang="en-US" altLang="zh-CN" b="1" dirty="0" smtClean="0"/>
              <a:t>Chatting</a:t>
            </a:r>
            <a:r>
              <a:rPr kumimoji="1" lang="zh-CN" altLang="en-US" b="1" dirty="0" smtClean="0"/>
              <a:t> </a:t>
            </a:r>
            <a:r>
              <a:rPr kumimoji="1" lang="en-US" altLang="zh-CN" b="1" dirty="0" smtClean="0"/>
              <a:t>Examples</a:t>
            </a:r>
            <a:endParaRPr kumimoji="1" lang="zh-CN" altLang="en-US" b="1" dirty="0"/>
          </a:p>
        </p:txBody>
      </p:sp>
      <p:sp>
        <p:nvSpPr>
          <p:cNvPr id="4" name="矩形 3"/>
          <p:cNvSpPr/>
          <p:nvPr/>
        </p:nvSpPr>
        <p:spPr>
          <a:xfrm>
            <a:off x="776170" y="1512555"/>
            <a:ext cx="7585510" cy="4939814"/>
          </a:xfrm>
          <a:prstGeom prst="rect">
            <a:avLst/>
          </a:prstGeom>
        </p:spPr>
        <p:txBody>
          <a:bodyPr wrap="square">
            <a:spAutoFit/>
          </a:bodyPr>
          <a:lstStyle/>
          <a:p>
            <a:r>
              <a:rPr lang="en-US" altLang="zh-CN" sz="2100" dirty="0"/>
              <a:t>User</a:t>
            </a:r>
            <a:r>
              <a:rPr lang="zh-CN" altLang="en-US" sz="2100" dirty="0"/>
              <a:t>：最幸福的人不是拿到了最好的东西，而是学会去珍惜手上已经拥有的人。 </a:t>
            </a:r>
            <a:endParaRPr lang="en-US" altLang="zh-CN" sz="2100" dirty="0"/>
          </a:p>
          <a:p>
            <a:r>
              <a:rPr lang="en-US" altLang="zh-CN" sz="2100" dirty="0"/>
              <a:t>Machine:</a:t>
            </a:r>
            <a:r>
              <a:rPr lang="zh-CN" altLang="en-US" sz="2100" dirty="0"/>
              <a:t> </a:t>
            </a:r>
            <a:r>
              <a:rPr lang="zh-CN" altLang="en-US" sz="2100" b="1" dirty="0">
                <a:solidFill>
                  <a:srgbClr val="C00000"/>
                </a:solidFill>
              </a:rPr>
              <a:t>是的，所以我也要珍惜自己的幸福</a:t>
            </a:r>
            <a:endParaRPr lang="en-US" altLang="zh-CN" sz="2100" b="1" dirty="0">
              <a:solidFill>
                <a:srgbClr val="C00000"/>
              </a:solidFill>
            </a:endParaRPr>
          </a:p>
          <a:p>
            <a:endParaRPr lang="en-US" altLang="zh-CN" sz="2100" dirty="0"/>
          </a:p>
          <a:p>
            <a:r>
              <a:rPr lang="en-US" altLang="zh-CN" sz="2100" dirty="0"/>
              <a:t>User:</a:t>
            </a:r>
            <a:r>
              <a:rPr lang="zh-CN" altLang="en-US" sz="2100" dirty="0"/>
              <a:t> </a:t>
            </a:r>
            <a:r>
              <a:rPr lang="zh-CN" altLang="en-US" sz="2100" b="1" dirty="0">
                <a:solidFill>
                  <a:srgbClr val="C00000"/>
                </a:solidFill>
              </a:rPr>
              <a:t>时间啊，你这把杀猪刀。。。</a:t>
            </a:r>
            <a:r>
              <a:rPr lang="zh-CN" altLang="en-US" sz="2100" dirty="0"/>
              <a:t> </a:t>
            </a:r>
            <a:endParaRPr lang="en-US" altLang="zh-CN" sz="2100" dirty="0"/>
          </a:p>
          <a:p>
            <a:r>
              <a:rPr lang="en-US" altLang="zh-CN" sz="2100" dirty="0"/>
              <a:t>Machine:</a:t>
            </a:r>
            <a:r>
              <a:rPr lang="zh-CN" altLang="en-US" sz="2100" dirty="0"/>
              <a:t> </a:t>
            </a:r>
            <a:r>
              <a:rPr lang="zh-CN" altLang="en-US" sz="2100" b="1" dirty="0">
                <a:solidFill>
                  <a:srgbClr val="C00000"/>
                </a:solidFill>
              </a:rPr>
              <a:t>我是被杀的</a:t>
            </a:r>
            <a:endParaRPr lang="en-US" altLang="zh-CN" sz="2100" b="1" dirty="0">
              <a:solidFill>
                <a:srgbClr val="C00000"/>
              </a:solidFill>
            </a:endParaRPr>
          </a:p>
          <a:p>
            <a:endParaRPr lang="en-US" altLang="zh-CN" sz="2100" dirty="0"/>
          </a:p>
          <a:p>
            <a:r>
              <a:rPr lang="en-US" altLang="zh-CN" sz="2100" dirty="0"/>
              <a:t>User:</a:t>
            </a:r>
            <a:r>
              <a:rPr lang="zh-CN" altLang="en-US" sz="2100" dirty="0"/>
              <a:t> 怕孤獨，又捨不下自己的小自由。 </a:t>
            </a:r>
            <a:endParaRPr lang="en-US" altLang="zh-CN" sz="2100" dirty="0"/>
          </a:p>
          <a:p>
            <a:r>
              <a:rPr lang="en-US" altLang="zh-CN" sz="2100" dirty="0"/>
              <a:t>Machine:</a:t>
            </a:r>
            <a:r>
              <a:rPr lang="zh-CN" altLang="en-US" sz="2100" dirty="0"/>
              <a:t> 我想去流浪，但没有人陪我去。</a:t>
            </a:r>
            <a:endParaRPr lang="en-US" altLang="zh-CN" sz="2100" dirty="0"/>
          </a:p>
          <a:p>
            <a:endParaRPr lang="en-US" altLang="zh-CN" sz="2100" dirty="0"/>
          </a:p>
          <a:p>
            <a:r>
              <a:rPr lang="en-US" altLang="zh-CN" sz="2100" dirty="0"/>
              <a:t>User:</a:t>
            </a:r>
            <a:r>
              <a:rPr lang="zh-CN" altLang="en-US" sz="2100" dirty="0"/>
              <a:t> </a:t>
            </a:r>
            <a:r>
              <a:rPr lang="zh-CN" altLang="en-US" sz="2100" b="1" dirty="0">
                <a:solidFill>
                  <a:srgbClr val="C00000"/>
                </a:solidFill>
              </a:rPr>
              <a:t>雪，飘舞。人，行走。树，纯美。天，苍茫。城，安静。</a:t>
            </a:r>
            <a:r>
              <a:rPr lang="zh-CN" altLang="en-US" sz="2100" dirty="0"/>
              <a:t> </a:t>
            </a:r>
            <a:endParaRPr lang="en-US" altLang="zh-CN" sz="2100" dirty="0"/>
          </a:p>
          <a:p>
            <a:r>
              <a:rPr lang="en-US" altLang="zh-CN" sz="2100" dirty="0"/>
              <a:t>Machine:</a:t>
            </a:r>
            <a:r>
              <a:rPr lang="zh-CN" altLang="en-US" sz="2100" dirty="0"/>
              <a:t> </a:t>
            </a:r>
            <a:r>
              <a:rPr lang="zh-CN" altLang="en-US" sz="2100" b="1" dirty="0">
                <a:solidFill>
                  <a:srgbClr val="C00000"/>
                </a:solidFill>
              </a:rPr>
              <a:t>好美的意境</a:t>
            </a:r>
            <a:endParaRPr lang="en-US" altLang="zh-CN" sz="2100" b="1" dirty="0">
              <a:solidFill>
                <a:srgbClr val="C00000"/>
              </a:solidFill>
            </a:endParaRPr>
          </a:p>
          <a:p>
            <a:endParaRPr lang="en-US" altLang="zh-CN" sz="2100" dirty="0"/>
          </a:p>
          <a:p>
            <a:r>
              <a:rPr lang="en-US" altLang="zh-CN" sz="2100" dirty="0"/>
              <a:t>User:</a:t>
            </a:r>
            <a:r>
              <a:rPr lang="zh-CN" altLang="en-US" sz="2100" dirty="0"/>
              <a:t> 欲享受选择之快乐必先经历选择之痛苦 </a:t>
            </a:r>
            <a:endParaRPr lang="en-US" altLang="zh-CN" sz="2100" dirty="0"/>
          </a:p>
          <a:p>
            <a:r>
              <a:rPr lang="en-US" altLang="zh-CN" sz="2100" dirty="0"/>
              <a:t>Machine:</a:t>
            </a:r>
            <a:r>
              <a:rPr lang="zh-CN" altLang="en-US" sz="2100" dirty="0"/>
              <a:t> 是的，人生就是这样，人生的意义就是选择</a:t>
            </a:r>
            <a:r>
              <a:rPr lang="zh-CN" altLang="en-US" sz="2100" dirty="0" smtClean="0"/>
              <a:t>。</a:t>
            </a:r>
            <a:endParaRPr lang="en-US" altLang="zh-CN" sz="2100" dirty="0"/>
          </a:p>
        </p:txBody>
      </p:sp>
    </p:spTree>
    <p:extLst>
      <p:ext uri="{BB962C8B-B14F-4D97-AF65-F5344CB8AC3E}">
        <p14:creationId xmlns:p14="http://schemas.microsoft.com/office/powerpoint/2010/main" val="723368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b="1" dirty="0" smtClean="0"/>
              <a:t>Task/Goal</a:t>
            </a:r>
            <a:r>
              <a:rPr kumimoji="1" lang="zh-CN" altLang="en-US" b="1" dirty="0" smtClean="0"/>
              <a:t> </a:t>
            </a:r>
            <a:r>
              <a:rPr kumimoji="1" lang="en-US" altLang="zh-CN" b="1" dirty="0" smtClean="0"/>
              <a:t>Oriented</a:t>
            </a:r>
            <a:r>
              <a:rPr kumimoji="1" lang="zh-CN" altLang="en-US" b="1" dirty="0" smtClean="0"/>
              <a:t> </a:t>
            </a:r>
            <a:r>
              <a:rPr kumimoji="1" lang="en-US" altLang="zh-CN" b="1" dirty="0" smtClean="0"/>
              <a:t>Dialogue</a:t>
            </a:r>
            <a:r>
              <a:rPr kumimoji="1" lang="zh-CN" altLang="en-US" b="1" dirty="0" smtClean="0"/>
              <a:t> </a:t>
            </a:r>
            <a:r>
              <a:rPr kumimoji="1" lang="en-US" altLang="zh-CN" b="1" dirty="0" smtClean="0"/>
              <a:t>Systems</a:t>
            </a:r>
            <a:endParaRPr kumimoji="1" lang="zh-CN" altLang="en-US" b="1" dirty="0"/>
          </a:p>
        </p:txBody>
      </p:sp>
      <p:sp>
        <p:nvSpPr>
          <p:cNvPr id="4" name="圆角矩形 3"/>
          <p:cNvSpPr/>
          <p:nvPr/>
        </p:nvSpPr>
        <p:spPr>
          <a:xfrm>
            <a:off x="2095801" y="2683272"/>
            <a:ext cx="1457325" cy="8429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smtClean="0"/>
              <a:t>对话</a:t>
            </a:r>
            <a:endParaRPr kumimoji="1" lang="en-US" altLang="zh-CN" b="1" dirty="0" smtClean="0"/>
          </a:p>
          <a:p>
            <a:pPr algn="ctr"/>
            <a:r>
              <a:rPr kumimoji="1" lang="zh-CN" altLang="en-US" b="1" dirty="0" smtClean="0"/>
              <a:t>意图分析</a:t>
            </a:r>
            <a:endParaRPr kumimoji="1" lang="zh-CN" altLang="en-US" b="1" dirty="0"/>
          </a:p>
        </p:txBody>
      </p:sp>
      <p:sp>
        <p:nvSpPr>
          <p:cNvPr id="5" name="圆角矩形 4"/>
          <p:cNvSpPr/>
          <p:nvPr/>
        </p:nvSpPr>
        <p:spPr>
          <a:xfrm>
            <a:off x="6580557" y="2690414"/>
            <a:ext cx="1457325" cy="8429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smtClean="0"/>
              <a:t>对话管理</a:t>
            </a:r>
            <a:endParaRPr kumimoji="1" lang="en-US" altLang="zh-CN" b="1" dirty="0" smtClean="0"/>
          </a:p>
        </p:txBody>
      </p:sp>
      <p:sp>
        <p:nvSpPr>
          <p:cNvPr id="6" name="圆角矩形 5"/>
          <p:cNvSpPr/>
          <p:nvPr/>
        </p:nvSpPr>
        <p:spPr>
          <a:xfrm>
            <a:off x="3999283" y="4871652"/>
            <a:ext cx="1457325" cy="8429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smtClean="0"/>
              <a:t>对话生成</a:t>
            </a:r>
            <a:endParaRPr kumimoji="1" lang="en-US" altLang="zh-CN" b="1" dirty="0" smtClean="0"/>
          </a:p>
        </p:txBody>
      </p:sp>
      <p:sp>
        <p:nvSpPr>
          <p:cNvPr id="7" name="椭圆 6"/>
          <p:cNvSpPr/>
          <p:nvPr/>
        </p:nvSpPr>
        <p:spPr>
          <a:xfrm>
            <a:off x="4388184" y="1417638"/>
            <a:ext cx="1357313" cy="971550"/>
          </a:xfrm>
          <a:prstGeom prst="ellipse">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smtClean="0">
                <a:solidFill>
                  <a:schemeClr val="tx1"/>
                </a:solidFill>
              </a:rPr>
              <a:t>对话上下文</a:t>
            </a:r>
            <a:endParaRPr kumimoji="1" lang="en-US" altLang="zh-CN" sz="2000" dirty="0" smtClean="0">
              <a:solidFill>
                <a:schemeClr val="tx1"/>
              </a:solidFill>
            </a:endParaRPr>
          </a:p>
        </p:txBody>
      </p:sp>
      <p:sp>
        <p:nvSpPr>
          <p:cNvPr id="8" name="椭圆 7"/>
          <p:cNvSpPr/>
          <p:nvPr/>
        </p:nvSpPr>
        <p:spPr>
          <a:xfrm>
            <a:off x="5058827" y="3360858"/>
            <a:ext cx="242888" cy="2857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923095" y="3951408"/>
            <a:ext cx="242888" cy="28575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344452" y="3879971"/>
            <a:ext cx="242888" cy="28575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516027" y="3818058"/>
            <a:ext cx="242888" cy="28575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5301715" y="4406225"/>
            <a:ext cx="242888" cy="285750"/>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 name="直线连接符 12"/>
          <p:cNvCxnSpPr>
            <a:stCxn id="12" idx="4"/>
            <a:endCxn id="13" idx="0"/>
          </p:cNvCxnSpPr>
          <p:nvPr/>
        </p:nvCxnSpPr>
        <p:spPr>
          <a:xfrm flipH="1">
            <a:off x="5044539" y="3646608"/>
            <a:ext cx="135732"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线连接符 13"/>
          <p:cNvCxnSpPr>
            <a:endCxn id="13" idx="2"/>
          </p:cNvCxnSpPr>
          <p:nvPr/>
        </p:nvCxnSpPr>
        <p:spPr>
          <a:xfrm>
            <a:off x="4465896" y="4022846"/>
            <a:ext cx="457199" cy="71437"/>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a:stCxn id="13" idx="6"/>
            <a:endCxn id="15" idx="2"/>
          </p:cNvCxnSpPr>
          <p:nvPr/>
        </p:nvCxnSpPr>
        <p:spPr>
          <a:xfrm flipV="1">
            <a:off x="5165983" y="3960933"/>
            <a:ext cx="350044" cy="1333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线连接符 15"/>
          <p:cNvCxnSpPr>
            <a:stCxn id="13" idx="4"/>
            <a:endCxn id="16" idx="1"/>
          </p:cNvCxnSpPr>
          <p:nvPr/>
        </p:nvCxnSpPr>
        <p:spPr>
          <a:xfrm>
            <a:off x="5044539" y="4237158"/>
            <a:ext cx="292746" cy="210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线箭头连接符 16"/>
          <p:cNvCxnSpPr>
            <a:endCxn id="7" idx="1"/>
          </p:cNvCxnSpPr>
          <p:nvPr/>
        </p:nvCxnSpPr>
        <p:spPr>
          <a:xfrm flipV="1">
            <a:off x="1424288" y="3104754"/>
            <a:ext cx="671513" cy="7146"/>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stCxn id="7" idx="3"/>
            <a:endCxn id="8" idx="1"/>
          </p:cNvCxnSpPr>
          <p:nvPr/>
        </p:nvCxnSpPr>
        <p:spPr>
          <a:xfrm>
            <a:off x="3553126" y="3104754"/>
            <a:ext cx="3027431" cy="7142"/>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360990" y="1353817"/>
            <a:ext cx="1090460" cy="1535113"/>
          </a:xfrm>
          <a:prstGeom prst="rect">
            <a:avLst/>
          </a:prstGeom>
        </p:spPr>
      </p:pic>
      <p:cxnSp>
        <p:nvCxnSpPr>
          <p:cNvPr id="20" name="直线箭头连接符 19"/>
          <p:cNvCxnSpPr>
            <a:stCxn id="10" idx="5"/>
            <a:endCxn id="8" idx="0"/>
          </p:cNvCxnSpPr>
          <p:nvPr/>
        </p:nvCxnSpPr>
        <p:spPr>
          <a:xfrm>
            <a:off x="5546723" y="2246908"/>
            <a:ext cx="1762497" cy="443506"/>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a:stCxn id="8" idx="2"/>
          </p:cNvCxnSpPr>
          <p:nvPr/>
        </p:nvCxnSpPr>
        <p:spPr>
          <a:xfrm>
            <a:off x="7309220" y="3533377"/>
            <a:ext cx="0" cy="1339343"/>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5760546" y="3892233"/>
            <a:ext cx="877163" cy="369332"/>
          </a:xfrm>
          <a:prstGeom prst="rect">
            <a:avLst/>
          </a:prstGeom>
          <a:noFill/>
        </p:spPr>
        <p:txBody>
          <a:bodyPr wrap="none" rtlCol="0">
            <a:spAutoFit/>
          </a:bodyPr>
          <a:lstStyle/>
          <a:p>
            <a:r>
              <a:rPr kumimoji="1" lang="zh-CN" altLang="en-US" b="1" dirty="0" smtClean="0"/>
              <a:t>知识库</a:t>
            </a:r>
            <a:endParaRPr kumimoji="1" lang="zh-CN" altLang="en-US" b="1" dirty="0"/>
          </a:p>
        </p:txBody>
      </p:sp>
      <p:sp>
        <p:nvSpPr>
          <p:cNvPr id="23" name="圆角矩形 22"/>
          <p:cNvSpPr/>
          <p:nvPr/>
        </p:nvSpPr>
        <p:spPr>
          <a:xfrm>
            <a:off x="6580557" y="4872720"/>
            <a:ext cx="1457325" cy="8429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smtClean="0"/>
              <a:t>推理与选择</a:t>
            </a:r>
            <a:endParaRPr kumimoji="1" lang="en-US" altLang="zh-CN" b="1" dirty="0" smtClean="0"/>
          </a:p>
        </p:txBody>
      </p:sp>
      <p:cxnSp>
        <p:nvCxnSpPr>
          <p:cNvPr id="24" name="直线箭头连接符 23"/>
          <p:cNvCxnSpPr>
            <a:endCxn id="9" idx="3"/>
          </p:cNvCxnSpPr>
          <p:nvPr/>
        </p:nvCxnSpPr>
        <p:spPr>
          <a:xfrm flipH="1" flipV="1">
            <a:off x="5456608" y="5293134"/>
            <a:ext cx="1123949" cy="1068"/>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a:stCxn id="9" idx="1"/>
          </p:cNvCxnSpPr>
          <p:nvPr/>
        </p:nvCxnSpPr>
        <p:spPr>
          <a:xfrm flipH="1" flipV="1">
            <a:off x="3083296" y="5293133"/>
            <a:ext cx="915987" cy="1"/>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pic>
        <p:nvPicPr>
          <p:cNvPr id="26" name="图片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226373" y="5491221"/>
            <a:ext cx="1090460" cy="1535113"/>
          </a:xfrm>
          <a:prstGeom prst="rect">
            <a:avLst/>
          </a:prstGeom>
        </p:spPr>
      </p:pic>
      <p:sp>
        <p:nvSpPr>
          <p:cNvPr id="27" name="燕尾形箭头 26"/>
          <p:cNvSpPr/>
          <p:nvPr/>
        </p:nvSpPr>
        <p:spPr>
          <a:xfrm rot="19657421">
            <a:off x="5931850" y="3454799"/>
            <a:ext cx="536584" cy="2857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燕尾形箭头 27"/>
          <p:cNvSpPr/>
          <p:nvPr/>
        </p:nvSpPr>
        <p:spPr>
          <a:xfrm rot="1454701">
            <a:off x="6001712" y="4517960"/>
            <a:ext cx="536584" cy="2857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9" name="直线箭头连接符 28"/>
          <p:cNvCxnSpPr>
            <a:stCxn id="7" idx="3"/>
            <a:endCxn id="10" idx="3"/>
          </p:cNvCxnSpPr>
          <p:nvPr/>
        </p:nvCxnSpPr>
        <p:spPr>
          <a:xfrm flipV="1">
            <a:off x="3553126" y="2246908"/>
            <a:ext cx="1033832" cy="857846"/>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30" name="燕尾形箭头 29"/>
          <p:cNvSpPr/>
          <p:nvPr/>
        </p:nvSpPr>
        <p:spPr>
          <a:xfrm rot="12583304">
            <a:off x="3642298" y="3523838"/>
            <a:ext cx="536584" cy="2857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燕尾形箭头 30"/>
          <p:cNvSpPr/>
          <p:nvPr/>
        </p:nvSpPr>
        <p:spPr>
          <a:xfrm rot="5400000">
            <a:off x="4511928" y="4401368"/>
            <a:ext cx="536584" cy="2857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文本框 31"/>
          <p:cNvSpPr txBox="1"/>
          <p:nvPr/>
        </p:nvSpPr>
        <p:spPr>
          <a:xfrm>
            <a:off x="81888" y="2694006"/>
            <a:ext cx="1435596" cy="923330"/>
          </a:xfrm>
          <a:prstGeom prst="rect">
            <a:avLst/>
          </a:prstGeom>
          <a:noFill/>
        </p:spPr>
        <p:txBody>
          <a:bodyPr wrap="square" rtlCol="0">
            <a:spAutoFit/>
          </a:bodyPr>
          <a:lstStyle/>
          <a:p>
            <a:r>
              <a:rPr kumimoji="1" lang="zh-CN" altLang="en-US" b="1" i="1" dirty="0" smtClean="0">
                <a:solidFill>
                  <a:srgbClr val="C00000"/>
                </a:solidFill>
              </a:rPr>
              <a:t>五道口附近有什么比较好的餐馆？</a:t>
            </a:r>
            <a:endParaRPr kumimoji="1" lang="zh-CN" altLang="en-US" b="1" i="1" dirty="0">
              <a:solidFill>
                <a:srgbClr val="C00000"/>
              </a:solidFill>
            </a:endParaRPr>
          </a:p>
        </p:txBody>
      </p:sp>
      <p:sp>
        <p:nvSpPr>
          <p:cNvPr id="33" name="文本框 32"/>
          <p:cNvSpPr txBox="1"/>
          <p:nvPr/>
        </p:nvSpPr>
        <p:spPr>
          <a:xfrm>
            <a:off x="1624179" y="4871652"/>
            <a:ext cx="1435596" cy="646331"/>
          </a:xfrm>
          <a:prstGeom prst="rect">
            <a:avLst/>
          </a:prstGeom>
          <a:noFill/>
        </p:spPr>
        <p:txBody>
          <a:bodyPr wrap="square" rtlCol="0">
            <a:spAutoFit/>
          </a:bodyPr>
          <a:lstStyle/>
          <a:p>
            <a:r>
              <a:rPr kumimoji="1" lang="zh-CN" altLang="en-US" b="1" i="1" smtClean="0">
                <a:solidFill>
                  <a:srgbClr val="00B050"/>
                </a:solidFill>
              </a:rPr>
              <a:t>全聚德烤鸭怎么样？</a:t>
            </a:r>
            <a:endParaRPr kumimoji="1" lang="zh-CN" altLang="en-US" b="1" i="1" dirty="0">
              <a:solidFill>
                <a:srgbClr val="00B050"/>
              </a:solidFill>
            </a:endParaRPr>
          </a:p>
        </p:txBody>
      </p:sp>
      <p:cxnSp>
        <p:nvCxnSpPr>
          <p:cNvPr id="34" name="直线箭头连接符 33"/>
          <p:cNvCxnSpPr/>
          <p:nvPr/>
        </p:nvCxnSpPr>
        <p:spPr>
          <a:xfrm flipV="1">
            <a:off x="2661355" y="3828190"/>
            <a:ext cx="5573" cy="749716"/>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pic>
        <p:nvPicPr>
          <p:cNvPr id="35" name="图片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8053540" y="2326891"/>
            <a:ext cx="1090460" cy="1535113"/>
          </a:xfrm>
          <a:prstGeom prst="rect">
            <a:avLst/>
          </a:prstGeom>
        </p:spPr>
      </p:pic>
    </p:spTree>
    <p:extLst>
      <p:ext uri="{BB962C8B-B14F-4D97-AF65-F5344CB8AC3E}">
        <p14:creationId xmlns:p14="http://schemas.microsoft.com/office/powerpoint/2010/main" val="715990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fontScale="70000" lnSpcReduction="20000"/>
          </a:bodyPr>
          <a:lstStyle/>
          <a:p>
            <a:r>
              <a:rPr kumimoji="1" lang="en-US" altLang="zh-CN" b="1" dirty="0" smtClean="0"/>
              <a:t>Dialogue</a:t>
            </a:r>
            <a:r>
              <a:rPr kumimoji="1" lang="zh-CN" altLang="en-US" b="1" dirty="0" smtClean="0"/>
              <a:t> </a:t>
            </a:r>
            <a:r>
              <a:rPr kumimoji="1" lang="en-US" altLang="zh-CN" b="1" dirty="0" smtClean="0"/>
              <a:t>act</a:t>
            </a:r>
            <a:r>
              <a:rPr kumimoji="1" lang="zh-CN" altLang="en-US" b="1" dirty="0" smtClean="0"/>
              <a:t> </a:t>
            </a:r>
            <a:r>
              <a:rPr kumimoji="1" lang="en-US" altLang="zh-CN" b="1" dirty="0" smtClean="0"/>
              <a:t>analysis</a:t>
            </a:r>
            <a:r>
              <a:rPr kumimoji="1" lang="zh-CN" altLang="en-US" b="1" dirty="0" smtClean="0"/>
              <a:t> </a:t>
            </a:r>
            <a:r>
              <a:rPr kumimoji="1" lang="en-US" altLang="zh-CN" b="1" dirty="0" smtClean="0"/>
              <a:t>(intent)</a:t>
            </a:r>
          </a:p>
          <a:p>
            <a:pPr lvl="1"/>
            <a:r>
              <a:rPr kumimoji="1" lang="en-US" altLang="zh-CN" dirty="0" smtClean="0"/>
              <a:t>What</a:t>
            </a:r>
            <a:r>
              <a:rPr kumimoji="1" lang="zh-CN" altLang="en-US" dirty="0" smtClean="0"/>
              <a:t> </a:t>
            </a:r>
            <a:r>
              <a:rPr kumimoji="1" lang="en-US" altLang="zh-CN" dirty="0" smtClean="0"/>
              <a:t>does</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want</a:t>
            </a:r>
            <a:r>
              <a:rPr kumimoji="1" lang="zh-CN" altLang="en-US" dirty="0" smtClean="0"/>
              <a:t> </a:t>
            </a:r>
            <a:r>
              <a:rPr kumimoji="1" lang="en-US" altLang="zh-CN" dirty="0" smtClean="0"/>
              <a:t>to</a:t>
            </a:r>
            <a:r>
              <a:rPr kumimoji="1" lang="zh-CN" altLang="en-US" dirty="0" smtClean="0"/>
              <a:t> </a:t>
            </a:r>
            <a:r>
              <a:rPr kumimoji="1" lang="en-US" altLang="zh-CN" dirty="0" smtClean="0"/>
              <a:t>do?</a:t>
            </a:r>
          </a:p>
          <a:p>
            <a:r>
              <a:rPr kumimoji="1" lang="en-US" altLang="zh-CN" b="1" dirty="0" smtClean="0"/>
              <a:t>Dialogue</a:t>
            </a:r>
            <a:r>
              <a:rPr kumimoji="1" lang="zh-CN" altLang="en-US" b="1" dirty="0" smtClean="0"/>
              <a:t> </a:t>
            </a:r>
            <a:r>
              <a:rPr kumimoji="1" lang="en-US" altLang="zh-CN" b="1" dirty="0" smtClean="0"/>
              <a:t>management</a:t>
            </a:r>
          </a:p>
          <a:p>
            <a:pPr lvl="1"/>
            <a:r>
              <a:rPr kumimoji="1" lang="en-US" altLang="zh-CN" dirty="0" smtClean="0"/>
              <a:t>What</a:t>
            </a:r>
            <a:r>
              <a:rPr kumimoji="1" lang="zh-CN" altLang="en-US" dirty="0" smtClean="0"/>
              <a:t> </a:t>
            </a:r>
            <a:r>
              <a:rPr kumimoji="1" lang="en-US" altLang="zh-CN" dirty="0" smtClean="0"/>
              <a:t>is</a:t>
            </a:r>
            <a:r>
              <a:rPr kumimoji="1" lang="zh-CN" altLang="en-US" dirty="0" smtClean="0"/>
              <a:t> </a:t>
            </a:r>
            <a:r>
              <a:rPr kumimoji="1" lang="en-US" altLang="zh-CN" dirty="0" smtClean="0"/>
              <a:t>the</a:t>
            </a:r>
            <a:r>
              <a:rPr kumimoji="1" lang="zh-CN" altLang="en-US" dirty="0" smtClean="0"/>
              <a:t> </a:t>
            </a:r>
            <a:r>
              <a:rPr kumimoji="1" lang="en-US" altLang="zh-CN" dirty="0" smtClean="0"/>
              <a:t>next</a:t>
            </a:r>
            <a:r>
              <a:rPr kumimoji="1" lang="zh-CN" altLang="en-US" dirty="0"/>
              <a:t> </a:t>
            </a:r>
            <a:r>
              <a:rPr kumimoji="1" lang="en-US" altLang="zh-CN" dirty="0" smtClean="0"/>
              <a:t>that</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wants</a:t>
            </a:r>
            <a:r>
              <a:rPr kumimoji="1" lang="zh-CN" altLang="en-US" dirty="0" smtClean="0"/>
              <a:t> </a:t>
            </a:r>
            <a:r>
              <a:rPr kumimoji="1" lang="en-US" altLang="zh-CN" dirty="0" smtClean="0"/>
              <a:t>to</a:t>
            </a:r>
            <a:r>
              <a:rPr kumimoji="1" lang="zh-CN" altLang="en-US" dirty="0" smtClean="0"/>
              <a:t> </a:t>
            </a:r>
            <a:r>
              <a:rPr kumimoji="1" lang="en-US" altLang="zh-CN" dirty="0" smtClean="0"/>
              <a:t>do?</a:t>
            </a:r>
          </a:p>
          <a:p>
            <a:pPr lvl="1"/>
            <a:r>
              <a:rPr kumimoji="1" lang="en-US" altLang="zh-CN" dirty="0" smtClean="0"/>
              <a:t>What</a:t>
            </a:r>
            <a:r>
              <a:rPr kumimoji="1" lang="zh-CN" altLang="en-US" dirty="0" smtClean="0"/>
              <a:t> </a:t>
            </a:r>
            <a:r>
              <a:rPr kumimoji="1" lang="en-US" altLang="zh-CN" dirty="0" smtClean="0"/>
              <a:t>is</a:t>
            </a:r>
            <a:r>
              <a:rPr kumimoji="1" lang="zh-CN" altLang="en-US" dirty="0" smtClean="0"/>
              <a:t> </a:t>
            </a:r>
            <a:r>
              <a:rPr kumimoji="1" lang="en-US" altLang="zh-CN" dirty="0" smtClean="0"/>
              <a:t>the</a:t>
            </a:r>
            <a:r>
              <a:rPr kumimoji="1" lang="zh-CN" altLang="en-US" dirty="0" smtClean="0"/>
              <a:t> </a:t>
            </a:r>
            <a:r>
              <a:rPr kumimoji="1" lang="en-US" altLang="zh-CN" dirty="0" smtClean="0"/>
              <a:t>next</a:t>
            </a:r>
            <a:r>
              <a:rPr kumimoji="1" lang="zh-CN" altLang="en-US" dirty="0" smtClean="0"/>
              <a:t> </a:t>
            </a:r>
            <a:r>
              <a:rPr kumimoji="1" lang="en-US" altLang="zh-CN" dirty="0" smtClean="0"/>
              <a:t>that</a:t>
            </a:r>
            <a:r>
              <a:rPr kumimoji="1" lang="zh-CN" altLang="en-US" dirty="0" smtClean="0"/>
              <a:t> </a:t>
            </a:r>
            <a:r>
              <a:rPr kumimoji="1" lang="en-US" altLang="zh-CN" dirty="0" smtClean="0"/>
              <a:t>the</a:t>
            </a:r>
            <a:r>
              <a:rPr kumimoji="1" lang="zh-CN" altLang="en-US" dirty="0" smtClean="0"/>
              <a:t> </a:t>
            </a:r>
            <a:r>
              <a:rPr kumimoji="1" lang="en-US" altLang="zh-CN" dirty="0" smtClean="0"/>
              <a:t>system</a:t>
            </a:r>
            <a:r>
              <a:rPr kumimoji="1" lang="zh-CN" altLang="en-US" dirty="0" smtClean="0"/>
              <a:t> </a:t>
            </a:r>
            <a:r>
              <a:rPr kumimoji="1" lang="en-US" altLang="zh-CN" dirty="0" smtClean="0"/>
              <a:t>wants</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to</a:t>
            </a:r>
            <a:r>
              <a:rPr kumimoji="1" lang="zh-CN" altLang="en-US" dirty="0" smtClean="0"/>
              <a:t> </a:t>
            </a:r>
            <a:r>
              <a:rPr kumimoji="1" lang="en-US" altLang="zh-CN" dirty="0" smtClean="0"/>
              <a:t>do?</a:t>
            </a:r>
          </a:p>
          <a:p>
            <a:pPr lvl="1"/>
            <a:endParaRPr kumimoji="1" lang="en-US" altLang="zh-CN" dirty="0" smtClean="0"/>
          </a:p>
          <a:p>
            <a:r>
              <a:rPr kumimoji="1" lang="en-US" altLang="zh-CN" b="1" dirty="0" smtClean="0"/>
              <a:t>Dialogue</a:t>
            </a:r>
            <a:r>
              <a:rPr kumimoji="1" lang="zh-CN" altLang="en-US" b="1" dirty="0" smtClean="0"/>
              <a:t> </a:t>
            </a:r>
            <a:r>
              <a:rPr kumimoji="1" lang="en-US" altLang="zh-CN" b="1" dirty="0" smtClean="0"/>
              <a:t>generation</a:t>
            </a:r>
          </a:p>
          <a:p>
            <a:pPr lvl="1"/>
            <a:r>
              <a:rPr kumimoji="1" lang="en-US" altLang="zh-CN" dirty="0" smtClean="0">
                <a:sym typeface="Wingdings"/>
              </a:rPr>
              <a:t>The</a:t>
            </a:r>
            <a:r>
              <a:rPr kumimoji="1" lang="zh-CN" altLang="en-US" dirty="0" smtClean="0">
                <a:sym typeface="Wingdings"/>
              </a:rPr>
              <a:t> </a:t>
            </a:r>
            <a:r>
              <a:rPr kumimoji="1" lang="en-US" altLang="zh-CN" dirty="0" smtClean="0">
                <a:sym typeface="Wingdings"/>
              </a:rPr>
              <a:t>system</a:t>
            </a:r>
            <a:r>
              <a:rPr kumimoji="1" lang="zh-CN" altLang="en-US" dirty="0" smtClean="0">
                <a:sym typeface="Wingdings"/>
              </a:rPr>
              <a:t> </a:t>
            </a:r>
            <a:r>
              <a:rPr kumimoji="1" lang="en-US" altLang="zh-CN" dirty="0" smtClean="0">
                <a:sym typeface="Wingdings"/>
              </a:rPr>
              <a:t>knows</a:t>
            </a:r>
            <a:r>
              <a:rPr kumimoji="1" lang="zh-CN" altLang="en-US" dirty="0" smtClean="0">
                <a:sym typeface="Wingdings"/>
              </a:rPr>
              <a:t> </a:t>
            </a:r>
            <a:r>
              <a:rPr kumimoji="1" lang="en-US" altLang="zh-CN" dirty="0" smtClean="0">
                <a:sym typeface="Wingdings"/>
              </a:rPr>
              <a:t>what</a:t>
            </a:r>
            <a:r>
              <a:rPr kumimoji="1" lang="zh-CN" altLang="en-US" dirty="0" smtClean="0">
                <a:sym typeface="Wingdings"/>
              </a:rPr>
              <a:t> </a:t>
            </a:r>
            <a:r>
              <a:rPr kumimoji="1" lang="en-US" altLang="zh-CN" dirty="0" smtClean="0">
                <a:sym typeface="Wingdings"/>
              </a:rPr>
              <a:t>the</a:t>
            </a:r>
            <a:r>
              <a:rPr kumimoji="1" lang="zh-CN" altLang="en-US" dirty="0" smtClean="0">
                <a:sym typeface="Wingdings"/>
              </a:rPr>
              <a:t> </a:t>
            </a:r>
            <a:r>
              <a:rPr kumimoji="1" lang="en-US" altLang="zh-CN" dirty="0" smtClean="0">
                <a:sym typeface="Wingdings"/>
              </a:rPr>
              <a:t>user</a:t>
            </a:r>
            <a:r>
              <a:rPr kumimoji="1" lang="zh-CN" altLang="en-US" dirty="0" smtClean="0">
                <a:sym typeface="Wingdings"/>
              </a:rPr>
              <a:t> </a:t>
            </a:r>
            <a:r>
              <a:rPr kumimoji="1" lang="en-US" altLang="zh-CN" dirty="0" smtClean="0">
                <a:sym typeface="Wingdings"/>
              </a:rPr>
              <a:t>want</a:t>
            </a:r>
            <a:r>
              <a:rPr kumimoji="1" lang="zh-CN" altLang="en-US" dirty="0" smtClean="0">
                <a:sym typeface="Wingdings"/>
              </a:rPr>
              <a:t> </a:t>
            </a:r>
            <a:r>
              <a:rPr kumimoji="1" lang="en-US" altLang="zh-CN" dirty="0" smtClean="0">
                <a:sym typeface="Wingdings"/>
              </a:rPr>
              <a:t>to</a:t>
            </a:r>
            <a:r>
              <a:rPr kumimoji="1" lang="zh-CN" altLang="en-US" dirty="0" smtClean="0">
                <a:sym typeface="Wingdings"/>
              </a:rPr>
              <a:t> </a:t>
            </a:r>
            <a:r>
              <a:rPr kumimoji="1" lang="en-US" altLang="zh-CN" dirty="0" smtClean="0">
                <a:sym typeface="Wingdings"/>
              </a:rPr>
              <a:t>do,</a:t>
            </a:r>
            <a:r>
              <a:rPr kumimoji="1" lang="zh-CN" altLang="en-US" dirty="0" smtClean="0">
                <a:sym typeface="Wingdings"/>
              </a:rPr>
              <a:t> </a:t>
            </a:r>
            <a:r>
              <a:rPr kumimoji="1" lang="en-US" altLang="zh-CN" dirty="0" smtClean="0">
                <a:sym typeface="Wingdings"/>
              </a:rPr>
              <a:t>but how to prompt</a:t>
            </a:r>
            <a:r>
              <a:rPr kumimoji="1" lang="zh-CN" altLang="en-US" dirty="0" smtClean="0">
                <a:sym typeface="Wingdings"/>
              </a:rPr>
              <a:t>  </a:t>
            </a:r>
            <a:r>
              <a:rPr kumimoji="1" lang="en-US" altLang="zh-CN" dirty="0" smtClean="0">
                <a:sym typeface="Wingdings"/>
              </a:rPr>
              <a:t>the</a:t>
            </a:r>
            <a:r>
              <a:rPr kumimoji="1" lang="zh-CN" altLang="en-US" dirty="0" smtClean="0">
                <a:sym typeface="Wingdings"/>
              </a:rPr>
              <a:t> </a:t>
            </a:r>
            <a:r>
              <a:rPr kumimoji="1" lang="en-US" altLang="zh-CN" dirty="0" smtClean="0">
                <a:sym typeface="Wingdings"/>
              </a:rPr>
              <a:t>user with a natural language?</a:t>
            </a:r>
            <a:endParaRPr kumimoji="1" lang="en-US" altLang="zh-CN" dirty="0" smtClean="0"/>
          </a:p>
          <a:p>
            <a:endParaRPr kumimoji="1" lang="en-US" altLang="zh-CN" dirty="0" smtClean="0"/>
          </a:p>
          <a:p>
            <a:r>
              <a:rPr kumimoji="1" lang="en-US" altLang="zh-CN" b="1" dirty="0" smtClean="0"/>
              <a:t>End-2-end</a:t>
            </a:r>
            <a:r>
              <a:rPr kumimoji="1" lang="zh-CN" altLang="en-US" b="1" dirty="0" smtClean="0"/>
              <a:t> </a:t>
            </a:r>
            <a:r>
              <a:rPr kumimoji="1" lang="en-US" altLang="zh-CN" b="1" dirty="0" smtClean="0"/>
              <a:t>dialogue</a:t>
            </a:r>
            <a:r>
              <a:rPr kumimoji="1" lang="zh-CN" altLang="en-US" b="1" dirty="0" smtClean="0"/>
              <a:t> </a:t>
            </a:r>
            <a:r>
              <a:rPr kumimoji="1" lang="en-US" altLang="zh-CN" b="1" dirty="0" smtClean="0"/>
              <a:t>systems</a:t>
            </a:r>
          </a:p>
          <a:p>
            <a:pPr lvl="1"/>
            <a:r>
              <a:rPr kumimoji="1" lang="en-US" altLang="zh-CN" dirty="0" smtClean="0"/>
              <a:t>Learning through conversation</a:t>
            </a:r>
          </a:p>
          <a:p>
            <a:pPr lvl="1"/>
            <a:r>
              <a:rPr kumimoji="1" lang="en-US" altLang="zh-CN" dirty="0" smtClean="0"/>
              <a:t>Deep learning + reinforcement learning</a:t>
            </a:r>
          </a:p>
        </p:txBody>
      </p:sp>
      <p:sp>
        <p:nvSpPr>
          <p:cNvPr id="5" name="标题 1"/>
          <p:cNvSpPr>
            <a:spLocks noGrp="1"/>
          </p:cNvSpPr>
          <p:nvPr>
            <p:ph type="title"/>
          </p:nvPr>
        </p:nvSpPr>
        <p:spPr>
          <a:xfrm>
            <a:off x="457200" y="274638"/>
            <a:ext cx="8229600" cy="1143000"/>
          </a:xfrm>
        </p:spPr>
        <p:txBody>
          <a:bodyPr>
            <a:normAutofit/>
          </a:bodyPr>
          <a:lstStyle/>
          <a:p>
            <a:pPr algn="l"/>
            <a:r>
              <a:rPr kumimoji="1" lang="en-US" altLang="zh-CN" sz="4000" b="1" dirty="0" smtClean="0"/>
              <a:t>Challenging</a:t>
            </a:r>
            <a:r>
              <a:rPr kumimoji="1" lang="zh-CN" altLang="en-US" sz="4000" b="1" dirty="0" smtClean="0"/>
              <a:t> </a:t>
            </a:r>
            <a:r>
              <a:rPr kumimoji="1" lang="en-US" altLang="zh-CN" sz="4000" b="1" dirty="0" smtClean="0"/>
              <a:t>Research</a:t>
            </a:r>
            <a:r>
              <a:rPr kumimoji="1" lang="zh-CN" altLang="en-US" sz="4000" b="1" dirty="0" smtClean="0"/>
              <a:t> </a:t>
            </a:r>
            <a:r>
              <a:rPr kumimoji="1" lang="en-US" altLang="zh-CN" sz="4000" b="1" dirty="0" smtClean="0"/>
              <a:t>Problems</a:t>
            </a:r>
            <a:endParaRPr kumimoji="1" lang="zh-CN" altLang="en-US" sz="4800" b="1" dirty="0"/>
          </a:p>
        </p:txBody>
      </p:sp>
    </p:spTree>
    <p:extLst>
      <p:ext uri="{BB962C8B-B14F-4D97-AF65-F5344CB8AC3E}">
        <p14:creationId xmlns:p14="http://schemas.microsoft.com/office/powerpoint/2010/main" val="23401939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980" y="152719"/>
            <a:ext cx="8774473" cy="937635"/>
          </a:xfrm>
        </p:spPr>
        <p:txBody>
          <a:bodyPr>
            <a:normAutofit/>
          </a:bodyPr>
          <a:lstStyle/>
          <a:p>
            <a:r>
              <a:rPr kumimoji="1" lang="en-US" altLang="zh-CN" b="1" dirty="0" smtClean="0"/>
              <a:t>Sentiment/Emotion</a:t>
            </a:r>
            <a:r>
              <a:rPr kumimoji="1" lang="zh-CN" altLang="en-US" b="1" dirty="0" smtClean="0"/>
              <a:t> </a:t>
            </a:r>
            <a:r>
              <a:rPr kumimoji="1" lang="en-US" altLang="zh-CN" b="1" dirty="0" smtClean="0"/>
              <a:t>Understanding</a:t>
            </a:r>
            <a:endParaRPr kumimoji="1" lang="zh-CN" altLang="en-US" b="1" dirty="0"/>
          </a:p>
        </p:txBody>
      </p:sp>
      <p:sp>
        <p:nvSpPr>
          <p:cNvPr id="5" name="矩形 4"/>
          <p:cNvSpPr/>
          <p:nvPr/>
        </p:nvSpPr>
        <p:spPr>
          <a:xfrm>
            <a:off x="2390863" y="1765650"/>
            <a:ext cx="1944240"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a:solidFill>
                  <a:schemeClr val="tx2">
                    <a:lumMod val="75000"/>
                  </a:schemeClr>
                </a:solidFill>
              </a:rPr>
              <a:t>Spam/Spammer</a:t>
            </a:r>
            <a:r>
              <a:rPr kumimoji="1" lang="zh-CN" altLang="en-US" dirty="0">
                <a:solidFill>
                  <a:schemeClr val="tx2">
                    <a:lumMod val="75000"/>
                  </a:schemeClr>
                </a:solidFill>
              </a:rPr>
              <a:t> </a:t>
            </a:r>
            <a:r>
              <a:rPr kumimoji="1" lang="en-US" altLang="zh-CN" dirty="0">
                <a:solidFill>
                  <a:schemeClr val="tx2">
                    <a:lumMod val="75000"/>
                  </a:schemeClr>
                </a:solidFill>
              </a:rPr>
              <a:t>Detection</a:t>
            </a:r>
            <a:endParaRPr kumimoji="1" lang="zh-CN" altLang="en-US" dirty="0">
              <a:solidFill>
                <a:schemeClr val="tx2">
                  <a:lumMod val="75000"/>
                </a:schemeClr>
              </a:solidFill>
            </a:endParaRPr>
          </a:p>
        </p:txBody>
      </p:sp>
      <p:cxnSp>
        <p:nvCxnSpPr>
          <p:cNvPr id="7" name="直线箭头连接符 6"/>
          <p:cNvCxnSpPr>
            <a:stCxn id="5" idx="2"/>
            <a:endCxn id="13" idx="0"/>
          </p:cNvCxnSpPr>
          <p:nvPr/>
        </p:nvCxnSpPr>
        <p:spPr>
          <a:xfrm>
            <a:off x="3362983" y="2461089"/>
            <a:ext cx="1278948" cy="672037"/>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sp>
        <p:nvSpPr>
          <p:cNvPr id="13" name="矩形 12"/>
          <p:cNvSpPr/>
          <p:nvPr/>
        </p:nvSpPr>
        <p:spPr>
          <a:xfrm>
            <a:off x="3885916" y="3133125"/>
            <a:ext cx="1512030"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smtClean="0">
                <a:solidFill>
                  <a:schemeClr val="tx2">
                    <a:lumMod val="75000"/>
                  </a:schemeClr>
                </a:solidFill>
              </a:rPr>
              <a:t>Sentiment</a:t>
            </a:r>
            <a:endParaRPr kumimoji="1" lang="en-US" altLang="zh-CN" dirty="0">
              <a:solidFill>
                <a:schemeClr val="tx2">
                  <a:lumMod val="75000"/>
                </a:schemeClr>
              </a:solidFill>
            </a:endParaRPr>
          </a:p>
          <a:p>
            <a:pPr algn="ctr"/>
            <a:r>
              <a:rPr kumimoji="1" lang="en-US" altLang="zh-CN" dirty="0">
                <a:solidFill>
                  <a:schemeClr val="tx2">
                    <a:lumMod val="75000"/>
                  </a:schemeClr>
                </a:solidFill>
              </a:rPr>
              <a:t>Extraction</a:t>
            </a:r>
            <a:endParaRPr kumimoji="1" lang="zh-CN" altLang="en-US" dirty="0">
              <a:solidFill>
                <a:schemeClr val="tx2">
                  <a:lumMod val="75000"/>
                </a:schemeClr>
              </a:solidFill>
            </a:endParaRPr>
          </a:p>
        </p:txBody>
      </p:sp>
      <p:sp>
        <p:nvSpPr>
          <p:cNvPr id="14" name="矩形 13"/>
          <p:cNvSpPr/>
          <p:nvPr/>
        </p:nvSpPr>
        <p:spPr>
          <a:xfrm>
            <a:off x="3781415" y="5658378"/>
            <a:ext cx="1799315"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smtClean="0">
                <a:solidFill>
                  <a:schemeClr val="tx2">
                    <a:lumMod val="75000"/>
                  </a:schemeClr>
                </a:solidFill>
              </a:rPr>
              <a:t>Sentiment</a:t>
            </a:r>
          </a:p>
          <a:p>
            <a:pPr algn="ctr"/>
            <a:r>
              <a:rPr kumimoji="1" lang="en-US" altLang="zh-CN" dirty="0" smtClean="0">
                <a:solidFill>
                  <a:schemeClr val="tx2">
                    <a:lumMod val="75000"/>
                  </a:schemeClr>
                </a:solidFill>
              </a:rPr>
              <a:t>Summarization</a:t>
            </a:r>
            <a:endParaRPr kumimoji="1" lang="zh-CN" altLang="en-US" dirty="0">
              <a:solidFill>
                <a:schemeClr val="tx2">
                  <a:lumMod val="75000"/>
                </a:schemeClr>
              </a:solidFill>
            </a:endParaRPr>
          </a:p>
        </p:txBody>
      </p:sp>
      <p:sp>
        <p:nvSpPr>
          <p:cNvPr id="15" name="矩形 14"/>
          <p:cNvSpPr/>
          <p:nvPr/>
        </p:nvSpPr>
        <p:spPr>
          <a:xfrm>
            <a:off x="5475794" y="4307946"/>
            <a:ext cx="1555144"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a:solidFill>
                  <a:schemeClr val="tx2">
                    <a:lumMod val="75000"/>
                  </a:schemeClr>
                </a:solidFill>
              </a:rPr>
              <a:t>Sentiment</a:t>
            </a:r>
            <a:r>
              <a:rPr kumimoji="1" lang="zh-CN" altLang="en-US" dirty="0">
                <a:solidFill>
                  <a:schemeClr val="tx2">
                    <a:lumMod val="75000"/>
                  </a:schemeClr>
                </a:solidFill>
              </a:rPr>
              <a:t> </a:t>
            </a:r>
            <a:r>
              <a:rPr kumimoji="1" lang="en-US" altLang="zh-CN" dirty="0">
                <a:solidFill>
                  <a:schemeClr val="tx2">
                    <a:lumMod val="75000"/>
                  </a:schemeClr>
                </a:solidFill>
              </a:rPr>
              <a:t>Rating</a:t>
            </a:r>
            <a:endParaRPr kumimoji="1" lang="zh-CN" altLang="en-US" dirty="0">
              <a:solidFill>
                <a:schemeClr val="tx2">
                  <a:lumMod val="75000"/>
                </a:schemeClr>
              </a:solidFill>
            </a:endParaRPr>
          </a:p>
        </p:txBody>
      </p:sp>
      <p:sp>
        <p:nvSpPr>
          <p:cNvPr id="16" name="矩形 15"/>
          <p:cNvSpPr/>
          <p:nvPr/>
        </p:nvSpPr>
        <p:spPr>
          <a:xfrm>
            <a:off x="2194570" y="4307946"/>
            <a:ext cx="1648114"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smtClean="0">
                <a:solidFill>
                  <a:schemeClr val="tx2">
                    <a:lumMod val="75000"/>
                  </a:schemeClr>
                </a:solidFill>
              </a:rPr>
              <a:t>Sentiment</a:t>
            </a:r>
            <a:endParaRPr kumimoji="1" lang="en-US" altLang="zh-CN" dirty="0">
              <a:solidFill>
                <a:schemeClr val="tx2">
                  <a:lumMod val="75000"/>
                </a:schemeClr>
              </a:solidFill>
            </a:endParaRPr>
          </a:p>
          <a:p>
            <a:pPr algn="ctr"/>
            <a:r>
              <a:rPr kumimoji="1" lang="zh-CN" altLang="en-US" dirty="0">
                <a:solidFill>
                  <a:schemeClr val="tx2">
                    <a:lumMod val="75000"/>
                  </a:schemeClr>
                </a:solidFill>
              </a:rPr>
              <a:t> </a:t>
            </a:r>
            <a:r>
              <a:rPr kumimoji="1" lang="en-US" altLang="zh-CN" dirty="0">
                <a:solidFill>
                  <a:schemeClr val="tx2">
                    <a:lumMod val="75000"/>
                  </a:schemeClr>
                </a:solidFill>
              </a:rPr>
              <a:t>classification</a:t>
            </a:r>
            <a:endParaRPr kumimoji="1" lang="zh-CN" altLang="en-US" dirty="0">
              <a:solidFill>
                <a:schemeClr val="tx2">
                  <a:lumMod val="75000"/>
                </a:schemeClr>
              </a:solidFill>
            </a:endParaRPr>
          </a:p>
        </p:txBody>
      </p:sp>
      <p:cxnSp>
        <p:nvCxnSpPr>
          <p:cNvPr id="19" name="直线箭头连接符 18"/>
          <p:cNvCxnSpPr>
            <a:stCxn id="13" idx="2"/>
            <a:endCxn id="14" idx="0"/>
          </p:cNvCxnSpPr>
          <p:nvPr/>
        </p:nvCxnSpPr>
        <p:spPr>
          <a:xfrm>
            <a:off x="4641932" y="3828564"/>
            <a:ext cx="39141" cy="1829815"/>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cxnSp>
        <p:nvCxnSpPr>
          <p:cNvPr id="20" name="直线箭头连接符 19"/>
          <p:cNvCxnSpPr>
            <a:stCxn id="13" idx="2"/>
            <a:endCxn id="16" idx="3"/>
          </p:cNvCxnSpPr>
          <p:nvPr/>
        </p:nvCxnSpPr>
        <p:spPr>
          <a:xfrm flipH="1">
            <a:off x="3842685" y="3828563"/>
            <a:ext cx="799247" cy="827102"/>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cxnSp>
        <p:nvCxnSpPr>
          <p:cNvPr id="22" name="直线箭头连接符 21"/>
          <p:cNvCxnSpPr>
            <a:stCxn id="13" idx="2"/>
            <a:endCxn id="15" idx="1"/>
          </p:cNvCxnSpPr>
          <p:nvPr/>
        </p:nvCxnSpPr>
        <p:spPr>
          <a:xfrm>
            <a:off x="4641932" y="3828563"/>
            <a:ext cx="833863" cy="827102"/>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sp>
        <p:nvSpPr>
          <p:cNvPr id="43" name="矩形 42"/>
          <p:cNvSpPr/>
          <p:nvPr/>
        </p:nvSpPr>
        <p:spPr>
          <a:xfrm>
            <a:off x="1699751" y="3147024"/>
            <a:ext cx="1481789" cy="695438"/>
          </a:xfrm>
          <a:prstGeom prst="rect">
            <a:avLst/>
          </a:prstGeom>
          <a:solidFill>
            <a:schemeClr val="accent5">
              <a:lumMod val="40000"/>
              <a:lumOff val="60000"/>
              <a:alpha val="29000"/>
            </a:schemeClr>
          </a:solidFill>
          <a:ln>
            <a:solidFill>
              <a:schemeClr val="accent3">
                <a:lumMod val="40000"/>
                <a:lumOff val="60000"/>
              </a:schemeClr>
            </a:solid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r>
              <a:rPr kumimoji="1" lang="en-US" altLang="zh-CN" dirty="0" smtClean="0">
                <a:solidFill>
                  <a:schemeClr val="tx2">
                    <a:lumMod val="75000"/>
                  </a:schemeClr>
                </a:solidFill>
              </a:rPr>
              <a:t>Sentiment</a:t>
            </a:r>
            <a:endParaRPr kumimoji="1" lang="en-US" altLang="zh-CN" dirty="0">
              <a:solidFill>
                <a:schemeClr val="tx2">
                  <a:lumMod val="75000"/>
                </a:schemeClr>
              </a:solidFill>
            </a:endParaRPr>
          </a:p>
          <a:p>
            <a:pPr algn="ctr"/>
            <a:r>
              <a:rPr kumimoji="1" lang="en-US" altLang="zh-CN" dirty="0">
                <a:solidFill>
                  <a:schemeClr val="tx2">
                    <a:lumMod val="75000"/>
                  </a:schemeClr>
                </a:solidFill>
              </a:rPr>
              <a:t>Retrieval</a:t>
            </a:r>
            <a:endParaRPr kumimoji="1" lang="zh-CN" altLang="en-US" dirty="0">
              <a:solidFill>
                <a:schemeClr val="tx2">
                  <a:lumMod val="75000"/>
                </a:schemeClr>
              </a:solidFill>
            </a:endParaRPr>
          </a:p>
        </p:txBody>
      </p:sp>
      <p:cxnSp>
        <p:nvCxnSpPr>
          <p:cNvPr id="58" name="直线箭头连接符 57"/>
          <p:cNvCxnSpPr>
            <a:stCxn id="5" idx="2"/>
            <a:endCxn id="43" idx="0"/>
          </p:cNvCxnSpPr>
          <p:nvPr/>
        </p:nvCxnSpPr>
        <p:spPr>
          <a:xfrm flipH="1">
            <a:off x="2440645" y="2461088"/>
            <a:ext cx="922338" cy="685936"/>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cxnSp>
        <p:nvCxnSpPr>
          <p:cNvPr id="21" name="直线箭头连接符 20"/>
          <p:cNvCxnSpPr>
            <a:stCxn id="5" idx="2"/>
          </p:cNvCxnSpPr>
          <p:nvPr/>
        </p:nvCxnSpPr>
        <p:spPr>
          <a:xfrm>
            <a:off x="3362983" y="2461088"/>
            <a:ext cx="0" cy="1846858"/>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pic>
        <p:nvPicPr>
          <p:cNvPr id="3" name="图片 2" descr="屏幕快照 2014-03-21 下午8.15.4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9318" y="4041209"/>
            <a:ext cx="2059531" cy="1148129"/>
          </a:xfrm>
          <a:prstGeom prst="rect">
            <a:avLst/>
          </a:prstGeom>
        </p:spPr>
      </p:pic>
      <p:pic>
        <p:nvPicPr>
          <p:cNvPr id="2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5214" y="5125199"/>
            <a:ext cx="1115106" cy="1066359"/>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4" name="图片 3" descr="屏幕快照 2014-03-21 下午9.01.2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7125" y="1590142"/>
            <a:ext cx="899657" cy="870945"/>
          </a:xfrm>
          <a:prstGeom prst="rect">
            <a:avLst/>
          </a:prstGeom>
        </p:spPr>
      </p:pic>
      <p:sp>
        <p:nvSpPr>
          <p:cNvPr id="6" name="文本框 5"/>
          <p:cNvSpPr txBox="1"/>
          <p:nvPr/>
        </p:nvSpPr>
        <p:spPr>
          <a:xfrm>
            <a:off x="2326722" y="6135741"/>
            <a:ext cx="461661" cy="288651"/>
          </a:xfrm>
          <a:prstGeom prst="rect">
            <a:avLst/>
          </a:prstGeom>
          <a:noFill/>
        </p:spPr>
        <p:txBody>
          <a:bodyPr vert="eaVert" wrap="square" lIns="91438" tIns="45719" rIns="91438" bIns="45719" rtlCol="0">
            <a:spAutoFit/>
          </a:bodyPr>
          <a:lstStyle/>
          <a:p>
            <a:r>
              <a:rPr kumimoji="1" lang="en-US" altLang="zh-CN" dirty="0" smtClean="0"/>
              <a:t>+</a:t>
            </a:r>
            <a:endParaRPr kumimoji="1" lang="zh-CN" altLang="en-US" dirty="0"/>
          </a:p>
        </p:txBody>
      </p:sp>
      <p:sp>
        <p:nvSpPr>
          <p:cNvPr id="9" name="文本框 8"/>
          <p:cNvSpPr txBox="1"/>
          <p:nvPr/>
        </p:nvSpPr>
        <p:spPr>
          <a:xfrm>
            <a:off x="2761111" y="5939607"/>
            <a:ext cx="294593" cy="523218"/>
          </a:xfrm>
          <a:prstGeom prst="rect">
            <a:avLst/>
          </a:prstGeom>
          <a:noFill/>
        </p:spPr>
        <p:txBody>
          <a:bodyPr wrap="none" lIns="91438" tIns="45719" rIns="91438" bIns="45719" rtlCol="0">
            <a:spAutoFit/>
          </a:bodyPr>
          <a:lstStyle/>
          <a:p>
            <a:r>
              <a:rPr kumimoji="1" lang="en-US" altLang="zh-CN" sz="2800" dirty="0"/>
              <a:t>-</a:t>
            </a:r>
            <a:endParaRPr kumimoji="1" lang="zh-CN" altLang="en-US" sz="2800" dirty="0"/>
          </a:p>
        </p:txBody>
      </p:sp>
      <p:pic>
        <p:nvPicPr>
          <p:cNvPr id="8" name="图片 7" descr="屏幕快照 2014-03-22 上午8.57.09.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8447" y="5726739"/>
            <a:ext cx="1583639" cy="929636"/>
          </a:xfrm>
          <a:prstGeom prst="rect">
            <a:avLst/>
          </a:prstGeom>
        </p:spPr>
      </p:pic>
      <p:pic>
        <p:nvPicPr>
          <p:cNvPr id="10" name="图片 9" descr="屏幕快照 2014-03-22 上午9.08.45.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7602" y="3133125"/>
            <a:ext cx="1416686" cy="1033428"/>
          </a:xfrm>
          <a:prstGeom prst="rect">
            <a:avLst/>
          </a:prstGeom>
        </p:spPr>
      </p:pic>
      <p:cxnSp>
        <p:nvCxnSpPr>
          <p:cNvPr id="23" name="直线箭头连接符 22"/>
          <p:cNvCxnSpPr>
            <a:stCxn id="16" idx="2"/>
            <a:endCxn id="14" idx="0"/>
          </p:cNvCxnSpPr>
          <p:nvPr/>
        </p:nvCxnSpPr>
        <p:spPr>
          <a:xfrm>
            <a:off x="3018628" y="5003384"/>
            <a:ext cx="1662445" cy="654994"/>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cxnSp>
        <p:nvCxnSpPr>
          <p:cNvPr id="25" name="直线箭头连接符 24"/>
          <p:cNvCxnSpPr>
            <a:stCxn id="15" idx="2"/>
            <a:endCxn id="14" idx="0"/>
          </p:cNvCxnSpPr>
          <p:nvPr/>
        </p:nvCxnSpPr>
        <p:spPr>
          <a:xfrm flipH="1">
            <a:off x="4681072" y="5003384"/>
            <a:ext cx="1572294" cy="654994"/>
          </a:xfrm>
          <a:prstGeom prst="straightConnector1">
            <a:avLst/>
          </a:prstGeom>
          <a:ln w="38100">
            <a:tailEnd type="stealth" w="lg" len="lg"/>
          </a:ln>
        </p:spPr>
        <p:style>
          <a:lnRef idx="2">
            <a:schemeClr val="accent1"/>
          </a:lnRef>
          <a:fillRef idx="0">
            <a:schemeClr val="accent1"/>
          </a:fillRef>
          <a:effectRef idx="1">
            <a:schemeClr val="accent1"/>
          </a:effectRef>
          <a:fontRef idx="minor">
            <a:schemeClr val="tx1"/>
          </a:fontRef>
        </p:style>
      </p:cxnSp>
      <p:sp>
        <p:nvSpPr>
          <p:cNvPr id="26" name="文本框 25"/>
          <p:cNvSpPr txBox="1"/>
          <p:nvPr/>
        </p:nvSpPr>
        <p:spPr>
          <a:xfrm>
            <a:off x="1228881" y="1980785"/>
            <a:ext cx="936558" cy="307775"/>
          </a:xfrm>
          <a:prstGeom prst="rect">
            <a:avLst/>
          </a:prstGeom>
          <a:noFill/>
        </p:spPr>
        <p:txBody>
          <a:bodyPr wrap="none" lIns="91438" tIns="45719" rIns="91438" bIns="45719" rtlCol="0">
            <a:spAutoFit/>
          </a:bodyPr>
          <a:lstStyle/>
          <a:p>
            <a:r>
              <a:rPr kumimoji="1" lang="en-US" altLang="zh-CN" sz="1400" dirty="0">
                <a:solidFill>
                  <a:srgbClr val="0000FF"/>
                </a:solidFill>
              </a:rPr>
              <a:t>IJCAI</a:t>
            </a:r>
            <a:r>
              <a:rPr kumimoji="1" lang="zh-CN" altLang="en-US" sz="1400" dirty="0">
                <a:solidFill>
                  <a:srgbClr val="0000FF"/>
                </a:solidFill>
              </a:rPr>
              <a:t> </a:t>
            </a:r>
            <a:r>
              <a:rPr kumimoji="1" lang="en-US" altLang="zh-CN" sz="1400" dirty="0">
                <a:solidFill>
                  <a:srgbClr val="0000FF"/>
                </a:solidFill>
              </a:rPr>
              <a:t>2011</a:t>
            </a:r>
            <a:endParaRPr kumimoji="1" lang="zh-CN" altLang="en-US" sz="1400" dirty="0">
              <a:solidFill>
                <a:srgbClr val="0000FF"/>
              </a:solidFill>
            </a:endParaRPr>
          </a:p>
        </p:txBody>
      </p:sp>
      <p:sp>
        <p:nvSpPr>
          <p:cNvPr id="27" name="文本框 26"/>
          <p:cNvSpPr txBox="1"/>
          <p:nvPr/>
        </p:nvSpPr>
        <p:spPr>
          <a:xfrm>
            <a:off x="5634411" y="2792235"/>
            <a:ext cx="1153702" cy="954105"/>
          </a:xfrm>
          <a:prstGeom prst="rect">
            <a:avLst/>
          </a:prstGeom>
          <a:noFill/>
        </p:spPr>
        <p:txBody>
          <a:bodyPr wrap="none" lIns="91438" tIns="45719" rIns="91438" bIns="45719" rtlCol="0">
            <a:spAutoFit/>
          </a:bodyPr>
          <a:lstStyle/>
          <a:p>
            <a:r>
              <a:rPr kumimoji="1" lang="en-US" altLang="zh-CN" sz="1400" dirty="0">
                <a:solidFill>
                  <a:srgbClr val="0000FF"/>
                </a:solidFill>
              </a:rPr>
              <a:t>CIKM</a:t>
            </a:r>
            <a:r>
              <a:rPr kumimoji="1" lang="zh-CN" altLang="en-US" sz="1400" dirty="0">
                <a:solidFill>
                  <a:srgbClr val="0000FF"/>
                </a:solidFill>
              </a:rPr>
              <a:t> </a:t>
            </a:r>
            <a:r>
              <a:rPr kumimoji="1" lang="en-US" altLang="zh-CN" sz="1400" dirty="0">
                <a:solidFill>
                  <a:srgbClr val="0000FF"/>
                </a:solidFill>
              </a:rPr>
              <a:t>2015</a:t>
            </a:r>
          </a:p>
          <a:p>
            <a:r>
              <a:rPr kumimoji="1" lang="en-US" altLang="zh-CN" sz="1400" dirty="0">
                <a:solidFill>
                  <a:srgbClr val="0000FF"/>
                </a:solidFill>
              </a:rPr>
              <a:t>ACL</a:t>
            </a:r>
            <a:r>
              <a:rPr kumimoji="1" lang="zh-CN" altLang="en-US" sz="1400" dirty="0">
                <a:solidFill>
                  <a:srgbClr val="0000FF"/>
                </a:solidFill>
              </a:rPr>
              <a:t> </a:t>
            </a:r>
            <a:r>
              <a:rPr kumimoji="1" lang="en-US" altLang="zh-CN" sz="1400" dirty="0">
                <a:solidFill>
                  <a:srgbClr val="0000FF"/>
                </a:solidFill>
              </a:rPr>
              <a:t>2014</a:t>
            </a:r>
          </a:p>
          <a:p>
            <a:r>
              <a:rPr kumimoji="1" lang="en-US" altLang="zh-CN" sz="1400" dirty="0">
                <a:solidFill>
                  <a:srgbClr val="0000FF"/>
                </a:solidFill>
              </a:rPr>
              <a:t>EMNLP</a:t>
            </a:r>
            <a:r>
              <a:rPr kumimoji="1" lang="zh-CN" altLang="en-US" sz="1400" dirty="0">
                <a:solidFill>
                  <a:srgbClr val="0000FF"/>
                </a:solidFill>
              </a:rPr>
              <a:t> </a:t>
            </a:r>
            <a:r>
              <a:rPr kumimoji="1" lang="en-US" altLang="zh-CN" sz="1400" dirty="0">
                <a:solidFill>
                  <a:srgbClr val="0000FF"/>
                </a:solidFill>
              </a:rPr>
              <a:t>2014</a:t>
            </a:r>
            <a:endParaRPr kumimoji="1" lang="zh-CN" altLang="en-US" sz="1400" dirty="0">
              <a:solidFill>
                <a:srgbClr val="0000FF"/>
              </a:solidFill>
            </a:endParaRPr>
          </a:p>
          <a:p>
            <a:r>
              <a:rPr kumimoji="1" lang="en-US" altLang="zh-CN" sz="1400" dirty="0">
                <a:solidFill>
                  <a:srgbClr val="0000FF"/>
                </a:solidFill>
              </a:rPr>
              <a:t>COLING</a:t>
            </a:r>
            <a:r>
              <a:rPr kumimoji="1" lang="zh-CN" altLang="en-US" sz="1400" dirty="0">
                <a:solidFill>
                  <a:srgbClr val="0000FF"/>
                </a:solidFill>
              </a:rPr>
              <a:t> </a:t>
            </a:r>
            <a:r>
              <a:rPr kumimoji="1" lang="en-US" altLang="zh-CN" sz="1400" dirty="0">
                <a:solidFill>
                  <a:srgbClr val="0000FF"/>
                </a:solidFill>
              </a:rPr>
              <a:t>2010</a:t>
            </a:r>
            <a:r>
              <a:rPr kumimoji="1" lang="zh-CN" altLang="en-US" sz="1400" dirty="0">
                <a:solidFill>
                  <a:srgbClr val="0000FF"/>
                </a:solidFill>
              </a:rPr>
              <a:t> </a:t>
            </a:r>
            <a:endParaRPr kumimoji="1" lang="en-US" altLang="zh-CN" sz="1400" dirty="0">
              <a:solidFill>
                <a:srgbClr val="0000FF"/>
              </a:solidFill>
            </a:endParaRPr>
          </a:p>
        </p:txBody>
      </p:sp>
      <p:sp>
        <p:nvSpPr>
          <p:cNvPr id="28" name="文本框 27"/>
          <p:cNvSpPr txBox="1"/>
          <p:nvPr/>
        </p:nvSpPr>
        <p:spPr>
          <a:xfrm>
            <a:off x="4156798" y="6325749"/>
            <a:ext cx="1153702" cy="523218"/>
          </a:xfrm>
          <a:prstGeom prst="rect">
            <a:avLst/>
          </a:prstGeom>
          <a:noFill/>
        </p:spPr>
        <p:txBody>
          <a:bodyPr wrap="none" lIns="91438" tIns="45719" rIns="91438" bIns="45719" rtlCol="0">
            <a:spAutoFit/>
          </a:bodyPr>
          <a:lstStyle/>
          <a:p>
            <a:r>
              <a:rPr kumimoji="1" lang="en-US" altLang="zh-CN" sz="1400" dirty="0">
                <a:solidFill>
                  <a:srgbClr val="0000FF"/>
                </a:solidFill>
              </a:rPr>
              <a:t>JCST</a:t>
            </a:r>
            <a:r>
              <a:rPr kumimoji="1" lang="zh-CN" altLang="en-US" sz="1400" dirty="0">
                <a:solidFill>
                  <a:srgbClr val="0000FF"/>
                </a:solidFill>
              </a:rPr>
              <a:t> </a:t>
            </a:r>
            <a:r>
              <a:rPr kumimoji="1" lang="en-US" altLang="zh-CN" sz="1400" dirty="0">
                <a:solidFill>
                  <a:srgbClr val="0000FF"/>
                </a:solidFill>
              </a:rPr>
              <a:t>2011</a:t>
            </a:r>
            <a:endParaRPr kumimoji="1" lang="zh-CN" altLang="en-US" sz="1400" dirty="0">
              <a:solidFill>
                <a:srgbClr val="0000FF"/>
              </a:solidFill>
            </a:endParaRPr>
          </a:p>
          <a:p>
            <a:r>
              <a:rPr kumimoji="1" lang="en-US" altLang="zh-CN" sz="1400" dirty="0">
                <a:solidFill>
                  <a:srgbClr val="0000FF"/>
                </a:solidFill>
              </a:rPr>
              <a:t>COLING</a:t>
            </a:r>
            <a:r>
              <a:rPr kumimoji="1" lang="zh-CN" altLang="en-US" sz="1400" dirty="0">
                <a:solidFill>
                  <a:srgbClr val="0000FF"/>
                </a:solidFill>
              </a:rPr>
              <a:t> </a:t>
            </a:r>
            <a:r>
              <a:rPr kumimoji="1" lang="en-US" altLang="zh-CN" sz="1400" dirty="0">
                <a:solidFill>
                  <a:srgbClr val="0000FF"/>
                </a:solidFill>
              </a:rPr>
              <a:t>2010</a:t>
            </a:r>
            <a:r>
              <a:rPr kumimoji="1" lang="zh-CN" altLang="en-US" sz="1400" dirty="0">
                <a:solidFill>
                  <a:srgbClr val="0000FF"/>
                </a:solidFill>
              </a:rPr>
              <a:t> </a:t>
            </a:r>
            <a:endParaRPr kumimoji="1" lang="en-US" altLang="zh-CN" sz="1400" dirty="0">
              <a:solidFill>
                <a:srgbClr val="0000FF"/>
              </a:solidFill>
            </a:endParaRPr>
          </a:p>
        </p:txBody>
      </p:sp>
      <p:sp>
        <p:nvSpPr>
          <p:cNvPr id="29" name="文本框 28"/>
          <p:cNvSpPr txBox="1"/>
          <p:nvPr/>
        </p:nvSpPr>
        <p:spPr>
          <a:xfrm>
            <a:off x="1105173" y="4307947"/>
            <a:ext cx="979751" cy="1600436"/>
          </a:xfrm>
          <a:prstGeom prst="rect">
            <a:avLst/>
          </a:prstGeom>
          <a:noFill/>
        </p:spPr>
        <p:txBody>
          <a:bodyPr wrap="none" lIns="91438" tIns="45719" rIns="91438" bIns="45719" rtlCol="0">
            <a:spAutoFit/>
          </a:bodyPr>
          <a:lstStyle/>
          <a:p>
            <a:r>
              <a:rPr kumimoji="1" lang="en-US" altLang="zh-CN" sz="1400" dirty="0" smtClean="0">
                <a:solidFill>
                  <a:srgbClr val="0000FF"/>
                </a:solidFill>
              </a:rPr>
              <a:t>AAAI 2016</a:t>
            </a:r>
          </a:p>
          <a:p>
            <a:r>
              <a:rPr kumimoji="1" lang="en-US" altLang="zh-CN" sz="1400" dirty="0" smtClean="0">
                <a:solidFill>
                  <a:srgbClr val="0000FF"/>
                </a:solidFill>
              </a:rPr>
              <a:t>ACL</a:t>
            </a:r>
            <a:r>
              <a:rPr kumimoji="1" lang="zh-CN" altLang="en-US" sz="1400" dirty="0" smtClean="0">
                <a:solidFill>
                  <a:srgbClr val="0000FF"/>
                </a:solidFill>
              </a:rPr>
              <a:t> </a:t>
            </a:r>
            <a:r>
              <a:rPr kumimoji="1" lang="en-US" altLang="zh-CN" sz="1400" dirty="0">
                <a:solidFill>
                  <a:srgbClr val="0000FF"/>
                </a:solidFill>
              </a:rPr>
              <a:t>2015</a:t>
            </a:r>
          </a:p>
          <a:p>
            <a:r>
              <a:rPr kumimoji="1" lang="en-US" altLang="zh-CN" sz="1400" dirty="0">
                <a:solidFill>
                  <a:srgbClr val="0000FF"/>
                </a:solidFill>
              </a:rPr>
              <a:t>IJCAI</a:t>
            </a:r>
            <a:r>
              <a:rPr kumimoji="1" lang="zh-CN" altLang="en-US" sz="1400" dirty="0">
                <a:solidFill>
                  <a:srgbClr val="0000FF"/>
                </a:solidFill>
              </a:rPr>
              <a:t> </a:t>
            </a:r>
            <a:r>
              <a:rPr kumimoji="1" lang="en-US" altLang="zh-CN" sz="1400" dirty="0">
                <a:solidFill>
                  <a:srgbClr val="0000FF"/>
                </a:solidFill>
              </a:rPr>
              <a:t>2015</a:t>
            </a:r>
          </a:p>
          <a:p>
            <a:r>
              <a:rPr kumimoji="1" lang="en-US" altLang="zh-CN" sz="1400" dirty="0">
                <a:solidFill>
                  <a:srgbClr val="0000FF"/>
                </a:solidFill>
              </a:rPr>
              <a:t>CIKM 2014</a:t>
            </a:r>
          </a:p>
          <a:p>
            <a:r>
              <a:rPr kumimoji="1" lang="en-US" altLang="zh-CN" sz="1400" dirty="0">
                <a:solidFill>
                  <a:srgbClr val="0000FF"/>
                </a:solidFill>
              </a:rPr>
              <a:t>CIKM</a:t>
            </a:r>
            <a:r>
              <a:rPr kumimoji="1" lang="zh-CN" altLang="en-US" sz="1400" dirty="0">
                <a:solidFill>
                  <a:srgbClr val="0000FF"/>
                </a:solidFill>
              </a:rPr>
              <a:t> </a:t>
            </a:r>
            <a:r>
              <a:rPr kumimoji="1" lang="en-US" altLang="zh-CN" sz="1400" dirty="0">
                <a:solidFill>
                  <a:srgbClr val="0000FF"/>
                </a:solidFill>
              </a:rPr>
              <a:t>2013</a:t>
            </a:r>
          </a:p>
          <a:p>
            <a:r>
              <a:rPr kumimoji="1" lang="en-US" altLang="zh-CN" sz="1400" dirty="0">
                <a:solidFill>
                  <a:srgbClr val="0000FF"/>
                </a:solidFill>
              </a:rPr>
              <a:t>ACL</a:t>
            </a:r>
            <a:r>
              <a:rPr kumimoji="1" lang="zh-CN" altLang="en-US" sz="1400" dirty="0">
                <a:solidFill>
                  <a:srgbClr val="0000FF"/>
                </a:solidFill>
              </a:rPr>
              <a:t> </a:t>
            </a:r>
            <a:r>
              <a:rPr kumimoji="1" lang="en-US" altLang="zh-CN" sz="1400" dirty="0">
                <a:solidFill>
                  <a:srgbClr val="0000FF"/>
                </a:solidFill>
              </a:rPr>
              <a:t>2012</a:t>
            </a:r>
            <a:endParaRPr kumimoji="1" lang="zh-CN" altLang="en-US" sz="1400" dirty="0">
              <a:solidFill>
                <a:srgbClr val="0000FF"/>
              </a:solidFill>
            </a:endParaRPr>
          </a:p>
          <a:p>
            <a:r>
              <a:rPr kumimoji="1" lang="en-US" altLang="zh-CN" sz="1400" dirty="0">
                <a:solidFill>
                  <a:srgbClr val="0000FF"/>
                </a:solidFill>
              </a:rPr>
              <a:t>AAAI</a:t>
            </a:r>
            <a:r>
              <a:rPr kumimoji="1" lang="zh-CN" altLang="en-US" sz="1400" dirty="0">
                <a:solidFill>
                  <a:srgbClr val="0000FF"/>
                </a:solidFill>
              </a:rPr>
              <a:t> </a:t>
            </a:r>
            <a:r>
              <a:rPr kumimoji="1" lang="en-US" altLang="zh-CN" sz="1400" dirty="0">
                <a:solidFill>
                  <a:srgbClr val="0000FF"/>
                </a:solidFill>
              </a:rPr>
              <a:t>2010</a:t>
            </a:r>
            <a:r>
              <a:rPr kumimoji="1" lang="zh-CN" altLang="en-US" sz="1400" dirty="0">
                <a:solidFill>
                  <a:srgbClr val="0000FF"/>
                </a:solidFill>
              </a:rPr>
              <a:t> </a:t>
            </a:r>
            <a:endParaRPr kumimoji="1" lang="en-US" altLang="zh-CN" sz="1400" dirty="0">
              <a:solidFill>
                <a:srgbClr val="0000FF"/>
              </a:solidFill>
            </a:endParaRPr>
          </a:p>
        </p:txBody>
      </p:sp>
      <p:sp>
        <p:nvSpPr>
          <p:cNvPr id="30" name="文本框 29"/>
          <p:cNvSpPr txBox="1"/>
          <p:nvPr/>
        </p:nvSpPr>
        <p:spPr>
          <a:xfrm>
            <a:off x="1765307" y="3863663"/>
            <a:ext cx="961417" cy="338552"/>
          </a:xfrm>
          <a:prstGeom prst="rect">
            <a:avLst/>
          </a:prstGeom>
          <a:noFill/>
        </p:spPr>
        <p:txBody>
          <a:bodyPr wrap="none" lIns="91438" tIns="45719" rIns="91438" bIns="45719" rtlCol="0">
            <a:spAutoFit/>
          </a:bodyPr>
          <a:lstStyle/>
          <a:p>
            <a:r>
              <a:rPr kumimoji="1" lang="en-US" altLang="zh-CN" sz="1600" dirty="0">
                <a:solidFill>
                  <a:srgbClr val="0000FF"/>
                </a:solidFill>
              </a:rPr>
              <a:t>ACL</a:t>
            </a:r>
            <a:r>
              <a:rPr kumimoji="1" lang="zh-CN" altLang="en-US" sz="1600" dirty="0">
                <a:solidFill>
                  <a:srgbClr val="0000FF"/>
                </a:solidFill>
              </a:rPr>
              <a:t> </a:t>
            </a:r>
            <a:r>
              <a:rPr kumimoji="1" lang="en-US" altLang="zh-CN" sz="1600" dirty="0">
                <a:solidFill>
                  <a:srgbClr val="0000FF"/>
                </a:solidFill>
              </a:rPr>
              <a:t>2009</a:t>
            </a:r>
            <a:endParaRPr kumimoji="1" lang="zh-CN" altLang="en-US" sz="1600" dirty="0">
              <a:solidFill>
                <a:srgbClr val="0000FF"/>
              </a:solidFill>
            </a:endParaRPr>
          </a:p>
        </p:txBody>
      </p:sp>
      <p:sp>
        <p:nvSpPr>
          <p:cNvPr id="31" name="文本框 30"/>
          <p:cNvSpPr txBox="1"/>
          <p:nvPr/>
        </p:nvSpPr>
        <p:spPr>
          <a:xfrm>
            <a:off x="6316533" y="5091109"/>
            <a:ext cx="915631" cy="307775"/>
          </a:xfrm>
          <a:prstGeom prst="rect">
            <a:avLst/>
          </a:prstGeom>
          <a:noFill/>
        </p:spPr>
        <p:txBody>
          <a:bodyPr wrap="none" lIns="91438" tIns="45719" rIns="91438" bIns="45719" rtlCol="0">
            <a:spAutoFit/>
          </a:bodyPr>
          <a:lstStyle/>
          <a:p>
            <a:r>
              <a:rPr kumimoji="1" lang="en-US" altLang="zh-CN" sz="1400" dirty="0">
                <a:solidFill>
                  <a:srgbClr val="0000FF"/>
                </a:solidFill>
              </a:rPr>
              <a:t>KAIS</a:t>
            </a:r>
            <a:r>
              <a:rPr kumimoji="1" lang="zh-CN" altLang="en-US" sz="1400" dirty="0">
                <a:solidFill>
                  <a:srgbClr val="0000FF"/>
                </a:solidFill>
              </a:rPr>
              <a:t> </a:t>
            </a:r>
            <a:r>
              <a:rPr kumimoji="1" lang="en-US" altLang="zh-CN" sz="1400" dirty="0">
                <a:solidFill>
                  <a:srgbClr val="0000FF"/>
                </a:solidFill>
              </a:rPr>
              <a:t>2014</a:t>
            </a:r>
            <a:endParaRPr kumimoji="1" lang="zh-CN" altLang="en-US" sz="1400" dirty="0">
              <a:solidFill>
                <a:srgbClr val="0000FF"/>
              </a:solidFill>
            </a:endParaRPr>
          </a:p>
        </p:txBody>
      </p:sp>
      <p:sp>
        <p:nvSpPr>
          <p:cNvPr id="11" name="文本框 10"/>
          <p:cNvSpPr txBox="1"/>
          <p:nvPr/>
        </p:nvSpPr>
        <p:spPr>
          <a:xfrm>
            <a:off x="85891" y="6384337"/>
            <a:ext cx="43089" cy="36625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21336" tIns="21336" rIns="21336" bIns="21336" numCol="1" spcCol="16002" rtlCol="0" anchor="ctr">
            <a:spAutoFit/>
          </a:bodyPr>
          <a:lstStyle/>
          <a:p>
            <a:pPr algn="ctr" defTabSz="346710" latinLnBrk="1" hangingPunct="0"/>
            <a:endParaRPr lang="zh-CN" altLang="en-US" sz="2100">
              <a:solidFill>
                <a:srgbClr val="000000"/>
              </a:solidFill>
              <a:latin typeface="Helvetica Light"/>
              <a:ea typeface="Helvetica Light"/>
              <a:cs typeface="Helvetica Light"/>
              <a:sym typeface="Helvetica Light"/>
            </a:endParaRPr>
          </a:p>
        </p:txBody>
      </p:sp>
      <p:sp>
        <p:nvSpPr>
          <p:cNvPr id="12" name="矩形 11"/>
          <p:cNvSpPr/>
          <p:nvPr/>
        </p:nvSpPr>
        <p:spPr>
          <a:xfrm>
            <a:off x="1455868" y="1150826"/>
            <a:ext cx="5964655" cy="400110"/>
          </a:xfrm>
          <a:prstGeom prst="rect">
            <a:avLst/>
          </a:prstGeom>
        </p:spPr>
        <p:txBody>
          <a:bodyPr wrap="square">
            <a:spAutoFit/>
          </a:bodyPr>
          <a:lstStyle/>
          <a:p>
            <a:r>
              <a:rPr lang="en-US" altLang="zh-CN" sz="2000" dirty="0">
                <a:solidFill>
                  <a:srgbClr val="0000FF"/>
                </a:solidFill>
              </a:rPr>
              <a:t>‘Your brand is not what </a:t>
            </a:r>
            <a:r>
              <a:rPr lang="en-US" altLang="zh-CN" sz="2000" b="1" i="1" dirty="0">
                <a:solidFill>
                  <a:srgbClr val="0000FF"/>
                </a:solidFill>
              </a:rPr>
              <a:t>you</a:t>
            </a:r>
            <a:r>
              <a:rPr lang="en-US" altLang="zh-CN" sz="2000" dirty="0">
                <a:solidFill>
                  <a:srgbClr val="0000FF"/>
                </a:solidFill>
              </a:rPr>
              <a:t> say but what </a:t>
            </a:r>
            <a:r>
              <a:rPr lang="en-US" altLang="zh-CN" sz="2000" b="1" i="1" dirty="0">
                <a:solidFill>
                  <a:srgbClr val="0000FF"/>
                </a:solidFill>
              </a:rPr>
              <a:t>they</a:t>
            </a:r>
            <a:r>
              <a:rPr lang="en-US" altLang="zh-CN" sz="2000" dirty="0">
                <a:solidFill>
                  <a:srgbClr val="0000FF"/>
                </a:solidFill>
              </a:rPr>
              <a:t> say’!</a:t>
            </a:r>
          </a:p>
        </p:txBody>
      </p:sp>
    </p:spTree>
    <p:extLst>
      <p:ext uri="{BB962C8B-B14F-4D97-AF65-F5344CB8AC3E}">
        <p14:creationId xmlns:p14="http://schemas.microsoft.com/office/powerpoint/2010/main" val="1452067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5692" y="-43312"/>
            <a:ext cx="7543800" cy="1207008"/>
          </a:xfrm>
        </p:spPr>
        <p:txBody>
          <a:bodyPr/>
          <a:lstStyle/>
          <a:p>
            <a:r>
              <a:rPr kumimoji="1" lang="en-US" altLang="zh-CN" b="1" dirty="0" smtClean="0"/>
              <a:t>Emotional</a:t>
            </a:r>
            <a:r>
              <a:rPr kumimoji="1" lang="zh-CN" altLang="en-US" b="1" dirty="0" smtClean="0"/>
              <a:t> </a:t>
            </a:r>
            <a:r>
              <a:rPr kumimoji="1" lang="en-US" altLang="zh-CN" b="1" dirty="0" smtClean="0"/>
              <a:t>Chatting</a:t>
            </a:r>
            <a:r>
              <a:rPr kumimoji="1" lang="zh-CN" altLang="en-US" b="1" dirty="0" smtClean="0"/>
              <a:t> </a:t>
            </a:r>
            <a:r>
              <a:rPr kumimoji="1" lang="en-US" altLang="zh-CN" b="1" dirty="0" smtClean="0"/>
              <a:t>Machine</a:t>
            </a:r>
            <a:endParaRPr kumimoji="1" lang="zh-CN" altLang="en-US" b="1" dirty="0"/>
          </a:p>
        </p:txBody>
      </p:sp>
      <p:sp>
        <p:nvSpPr>
          <p:cNvPr id="4" name="圆角矩形 3"/>
          <p:cNvSpPr/>
          <p:nvPr/>
        </p:nvSpPr>
        <p:spPr>
          <a:xfrm>
            <a:off x="254022" y="2487666"/>
            <a:ext cx="928695" cy="3780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发帖</a:t>
            </a:r>
          </a:p>
        </p:txBody>
      </p:sp>
      <p:sp>
        <p:nvSpPr>
          <p:cNvPr id="5" name="折角形 4"/>
          <p:cNvSpPr/>
          <p:nvPr/>
        </p:nvSpPr>
        <p:spPr>
          <a:xfrm>
            <a:off x="1516865" y="2482494"/>
            <a:ext cx="972108" cy="383214"/>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回复</a:t>
            </a:r>
          </a:p>
        </p:txBody>
      </p:sp>
      <p:sp>
        <p:nvSpPr>
          <p:cNvPr id="11" name="同侧圆角矩形 10"/>
          <p:cNvSpPr/>
          <p:nvPr/>
        </p:nvSpPr>
        <p:spPr>
          <a:xfrm>
            <a:off x="3315925" y="2963823"/>
            <a:ext cx="1765290" cy="725933"/>
          </a:xfrm>
          <a:prstGeom prst="round2Same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a:solidFill>
                  <a:schemeClr val="bg1"/>
                </a:solidFill>
              </a:rPr>
              <a:t>基于深度学习</a:t>
            </a:r>
            <a:endParaRPr kumimoji="1" lang="en-US" altLang="zh-CN" b="1" dirty="0">
              <a:solidFill>
                <a:schemeClr val="bg1"/>
              </a:solidFill>
            </a:endParaRPr>
          </a:p>
          <a:p>
            <a:pPr algn="ctr"/>
            <a:r>
              <a:rPr kumimoji="1" lang="zh-CN" altLang="en-US" b="1" dirty="0">
                <a:solidFill>
                  <a:schemeClr val="bg1"/>
                </a:solidFill>
              </a:rPr>
              <a:t>情绪分类器</a:t>
            </a:r>
          </a:p>
        </p:txBody>
      </p:sp>
      <p:sp>
        <p:nvSpPr>
          <p:cNvPr id="12" name="同侧圆角矩形 11"/>
          <p:cNvSpPr/>
          <p:nvPr/>
        </p:nvSpPr>
        <p:spPr>
          <a:xfrm>
            <a:off x="5964861" y="2924944"/>
            <a:ext cx="2695702" cy="761256"/>
          </a:xfrm>
          <a:prstGeom prst="round2Same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bg1"/>
                </a:solidFill>
              </a:rPr>
              <a:t>ECM</a:t>
            </a:r>
            <a:r>
              <a:rPr kumimoji="1" lang="zh-CN" altLang="en-US" b="1" dirty="0">
                <a:solidFill>
                  <a:schemeClr val="bg1"/>
                </a:solidFill>
              </a:rPr>
              <a:t>：基于深度学习的情绪化内容生成</a:t>
            </a:r>
            <a:endParaRPr kumimoji="1" lang="en-US" altLang="zh-CN" b="1" dirty="0">
              <a:solidFill>
                <a:schemeClr val="bg1"/>
              </a:solidFill>
            </a:endParaRPr>
          </a:p>
        </p:txBody>
      </p:sp>
      <p:sp>
        <p:nvSpPr>
          <p:cNvPr id="13" name="右箭头 12"/>
          <p:cNvSpPr/>
          <p:nvPr/>
        </p:nvSpPr>
        <p:spPr>
          <a:xfrm>
            <a:off x="2813009" y="3287859"/>
            <a:ext cx="378042" cy="2752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14" name="右箭头 13"/>
          <p:cNvSpPr/>
          <p:nvPr/>
        </p:nvSpPr>
        <p:spPr>
          <a:xfrm>
            <a:off x="5186408" y="3279539"/>
            <a:ext cx="378042" cy="2752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16" name="文本框 15"/>
          <p:cNvSpPr txBox="1"/>
          <p:nvPr/>
        </p:nvSpPr>
        <p:spPr>
          <a:xfrm>
            <a:off x="334143" y="2009534"/>
            <a:ext cx="2541705" cy="415498"/>
          </a:xfrm>
          <a:prstGeom prst="rect">
            <a:avLst/>
          </a:prstGeom>
          <a:noFill/>
        </p:spPr>
        <p:txBody>
          <a:bodyPr wrap="square" rtlCol="0">
            <a:spAutoFit/>
          </a:bodyPr>
          <a:lstStyle/>
          <a:p>
            <a:r>
              <a:rPr kumimoji="1" lang="zh-CN" altLang="en-US" sz="2100" dirty="0"/>
              <a:t>海量</a:t>
            </a:r>
            <a:r>
              <a:rPr kumimoji="1" lang="zh-CN" altLang="en-US" sz="2100"/>
              <a:t>微博聊天语料</a:t>
            </a:r>
            <a:endParaRPr kumimoji="1" lang="en-US" altLang="zh-CN" sz="2100" dirty="0"/>
          </a:p>
        </p:txBody>
      </p:sp>
      <p:cxnSp>
        <p:nvCxnSpPr>
          <p:cNvPr id="497" name="直线箭头连接符 496"/>
          <p:cNvCxnSpPr>
            <a:stCxn id="4" idx="3"/>
            <a:endCxn id="5" idx="1"/>
          </p:cNvCxnSpPr>
          <p:nvPr/>
        </p:nvCxnSpPr>
        <p:spPr>
          <a:xfrm flipV="1">
            <a:off x="1182718" y="2674101"/>
            <a:ext cx="334148" cy="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9" name="圆角矩形 508"/>
          <p:cNvSpPr/>
          <p:nvPr/>
        </p:nvSpPr>
        <p:spPr>
          <a:xfrm>
            <a:off x="268962" y="3131840"/>
            <a:ext cx="928695" cy="3780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发帖</a:t>
            </a:r>
          </a:p>
        </p:txBody>
      </p:sp>
      <p:sp>
        <p:nvSpPr>
          <p:cNvPr id="510" name="折角形 509"/>
          <p:cNvSpPr/>
          <p:nvPr/>
        </p:nvSpPr>
        <p:spPr>
          <a:xfrm>
            <a:off x="1531805" y="3126668"/>
            <a:ext cx="972108" cy="383214"/>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回复</a:t>
            </a:r>
          </a:p>
        </p:txBody>
      </p:sp>
      <p:cxnSp>
        <p:nvCxnSpPr>
          <p:cNvPr id="511" name="直线箭头连接符 510"/>
          <p:cNvCxnSpPr>
            <a:stCxn id="511" idx="3"/>
          </p:cNvCxnSpPr>
          <p:nvPr/>
        </p:nvCxnSpPr>
        <p:spPr>
          <a:xfrm flipV="1">
            <a:off x="1197658" y="3318275"/>
            <a:ext cx="334148" cy="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2" name="圆角矩形 511"/>
          <p:cNvSpPr/>
          <p:nvPr/>
        </p:nvSpPr>
        <p:spPr>
          <a:xfrm>
            <a:off x="254022" y="3781628"/>
            <a:ext cx="928695" cy="3780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发帖</a:t>
            </a:r>
          </a:p>
        </p:txBody>
      </p:sp>
      <p:sp>
        <p:nvSpPr>
          <p:cNvPr id="513" name="折角形 512"/>
          <p:cNvSpPr/>
          <p:nvPr/>
        </p:nvSpPr>
        <p:spPr>
          <a:xfrm>
            <a:off x="1516865" y="3776456"/>
            <a:ext cx="972108" cy="383214"/>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回复</a:t>
            </a:r>
          </a:p>
        </p:txBody>
      </p:sp>
      <p:cxnSp>
        <p:nvCxnSpPr>
          <p:cNvPr id="514" name="直线箭头连接符 513"/>
          <p:cNvCxnSpPr>
            <a:stCxn id="514" idx="3"/>
          </p:cNvCxnSpPr>
          <p:nvPr/>
        </p:nvCxnSpPr>
        <p:spPr>
          <a:xfrm flipV="1">
            <a:off x="1182718" y="3968063"/>
            <a:ext cx="334148" cy="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15" name="图片 5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3707" y="3980759"/>
            <a:ext cx="778689" cy="581022"/>
          </a:xfrm>
          <a:prstGeom prst="rect">
            <a:avLst/>
          </a:prstGeom>
        </p:spPr>
      </p:pic>
      <p:pic>
        <p:nvPicPr>
          <p:cNvPr id="516" name="图片 5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1935" y="3973641"/>
            <a:ext cx="588140" cy="588140"/>
          </a:xfrm>
          <a:prstGeom prst="rect">
            <a:avLst/>
          </a:prstGeom>
        </p:spPr>
      </p:pic>
      <p:pic>
        <p:nvPicPr>
          <p:cNvPr id="517" name="图片 5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58964" y="3968064"/>
            <a:ext cx="819946" cy="548618"/>
          </a:xfrm>
          <a:prstGeom prst="rect">
            <a:avLst/>
          </a:prstGeom>
        </p:spPr>
      </p:pic>
      <p:sp>
        <p:nvSpPr>
          <p:cNvPr id="522" name="文本框 521"/>
          <p:cNvSpPr txBox="1"/>
          <p:nvPr/>
        </p:nvSpPr>
        <p:spPr>
          <a:xfrm>
            <a:off x="3105370" y="2236047"/>
            <a:ext cx="2023324" cy="738664"/>
          </a:xfrm>
          <a:prstGeom prst="rect">
            <a:avLst/>
          </a:prstGeom>
          <a:noFill/>
        </p:spPr>
        <p:txBody>
          <a:bodyPr wrap="square" rtlCol="0">
            <a:spAutoFit/>
          </a:bodyPr>
          <a:lstStyle/>
          <a:p>
            <a:pPr algn="ctr"/>
            <a:r>
              <a:rPr kumimoji="1" lang="zh-CN" altLang="en-US" sz="2100" dirty="0"/>
              <a:t>人工标注的情绪分类数据</a:t>
            </a:r>
            <a:endParaRPr kumimoji="1" lang="en-US" altLang="zh-CN" sz="2100" dirty="0"/>
          </a:p>
        </p:txBody>
      </p:sp>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82672" y="3802244"/>
            <a:ext cx="3255861" cy="1441314"/>
          </a:xfrm>
          <a:prstGeom prst="rect">
            <a:avLst/>
          </a:prstGeom>
        </p:spPr>
      </p:pic>
      <p:sp>
        <p:nvSpPr>
          <p:cNvPr id="7" name="文本框 6"/>
          <p:cNvSpPr txBox="1"/>
          <p:nvPr/>
        </p:nvSpPr>
        <p:spPr>
          <a:xfrm>
            <a:off x="3315925" y="4615983"/>
            <a:ext cx="377026" cy="323165"/>
          </a:xfrm>
          <a:prstGeom prst="rect">
            <a:avLst/>
          </a:prstGeom>
          <a:noFill/>
        </p:spPr>
        <p:txBody>
          <a:bodyPr wrap="none" rtlCol="0">
            <a:spAutoFit/>
          </a:bodyPr>
          <a:lstStyle/>
          <a:p>
            <a:r>
              <a:rPr kumimoji="1" lang="zh-CN" altLang="en-US" sz="1500" b="1" dirty="0">
                <a:solidFill>
                  <a:srgbClr val="C00000"/>
                </a:solidFill>
                <a:latin typeface="SimHei" charset="-122"/>
                <a:ea typeface="SimHei" charset="-122"/>
                <a:cs typeface="SimHei" charset="-122"/>
              </a:rPr>
              <a:t>喜</a:t>
            </a:r>
          </a:p>
        </p:txBody>
      </p:sp>
      <p:sp>
        <p:nvSpPr>
          <p:cNvPr id="26" name="文本框 25"/>
          <p:cNvSpPr txBox="1"/>
          <p:nvPr/>
        </p:nvSpPr>
        <p:spPr>
          <a:xfrm>
            <a:off x="3998424" y="4620063"/>
            <a:ext cx="377026" cy="323165"/>
          </a:xfrm>
          <a:prstGeom prst="rect">
            <a:avLst/>
          </a:prstGeom>
          <a:noFill/>
        </p:spPr>
        <p:txBody>
          <a:bodyPr wrap="none" rtlCol="0">
            <a:spAutoFit/>
          </a:bodyPr>
          <a:lstStyle/>
          <a:p>
            <a:r>
              <a:rPr kumimoji="1" lang="zh-CN" altLang="en-US" sz="1500" b="1" dirty="0">
                <a:solidFill>
                  <a:srgbClr val="C00000"/>
                </a:solidFill>
                <a:latin typeface="SimHei" charset="-122"/>
                <a:ea typeface="SimHei" charset="-122"/>
                <a:cs typeface="SimHei" charset="-122"/>
              </a:rPr>
              <a:t>怒</a:t>
            </a:r>
          </a:p>
        </p:txBody>
      </p:sp>
      <p:sp>
        <p:nvSpPr>
          <p:cNvPr id="27" name="文本框 26"/>
          <p:cNvSpPr txBox="1"/>
          <p:nvPr/>
        </p:nvSpPr>
        <p:spPr>
          <a:xfrm>
            <a:off x="4704189" y="4607815"/>
            <a:ext cx="377026" cy="323165"/>
          </a:xfrm>
          <a:prstGeom prst="rect">
            <a:avLst/>
          </a:prstGeom>
          <a:noFill/>
        </p:spPr>
        <p:txBody>
          <a:bodyPr wrap="none" rtlCol="0">
            <a:spAutoFit/>
          </a:bodyPr>
          <a:lstStyle/>
          <a:p>
            <a:r>
              <a:rPr kumimoji="1" lang="zh-CN" altLang="en-US" sz="1500" b="1" dirty="0">
                <a:solidFill>
                  <a:srgbClr val="C00000"/>
                </a:solidFill>
                <a:latin typeface="SimHei" charset="-122"/>
                <a:ea typeface="SimHei" charset="-122"/>
                <a:cs typeface="SimHei" charset="-122"/>
              </a:rPr>
              <a:t>哀</a:t>
            </a:r>
          </a:p>
        </p:txBody>
      </p:sp>
      <p:sp>
        <p:nvSpPr>
          <p:cNvPr id="28" name="右箭头 27"/>
          <p:cNvSpPr/>
          <p:nvPr/>
        </p:nvSpPr>
        <p:spPr>
          <a:xfrm rot="16200000">
            <a:off x="6920764" y="2525701"/>
            <a:ext cx="378042" cy="2752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8" name="文本框 7"/>
          <p:cNvSpPr txBox="1"/>
          <p:nvPr/>
        </p:nvSpPr>
        <p:spPr>
          <a:xfrm>
            <a:off x="5148451" y="4059525"/>
            <a:ext cx="343364" cy="369332"/>
          </a:xfrm>
          <a:prstGeom prst="rect">
            <a:avLst/>
          </a:prstGeom>
          <a:noFill/>
        </p:spPr>
        <p:txBody>
          <a:bodyPr wrap="none" rtlCol="0">
            <a:spAutoFit/>
          </a:bodyPr>
          <a:lstStyle/>
          <a:p>
            <a:r>
              <a:rPr kumimoji="1" lang="mr-IN" altLang="zh-CN" dirty="0"/>
              <a:t>…</a:t>
            </a:r>
            <a:endParaRPr kumimoji="1" lang="zh-CN" altLang="en-US" sz="1350" dirty="0"/>
          </a:p>
        </p:txBody>
      </p:sp>
      <p:sp>
        <p:nvSpPr>
          <p:cNvPr id="29" name="文本框 28"/>
          <p:cNvSpPr txBox="1"/>
          <p:nvPr/>
        </p:nvSpPr>
        <p:spPr>
          <a:xfrm>
            <a:off x="5160329" y="4522901"/>
            <a:ext cx="343364" cy="369332"/>
          </a:xfrm>
          <a:prstGeom prst="rect">
            <a:avLst/>
          </a:prstGeom>
          <a:noFill/>
        </p:spPr>
        <p:txBody>
          <a:bodyPr wrap="none" rtlCol="0">
            <a:spAutoFit/>
          </a:bodyPr>
          <a:lstStyle/>
          <a:p>
            <a:r>
              <a:rPr kumimoji="1" lang="mr-IN" altLang="zh-CN" dirty="0"/>
              <a:t>…</a:t>
            </a:r>
            <a:endParaRPr kumimoji="1" lang="zh-CN" altLang="en-US" sz="1350" dirty="0"/>
          </a:p>
        </p:txBody>
      </p:sp>
      <p:sp>
        <p:nvSpPr>
          <p:cNvPr id="9" name="文本框 8"/>
          <p:cNvSpPr txBox="1"/>
          <p:nvPr/>
        </p:nvSpPr>
        <p:spPr>
          <a:xfrm>
            <a:off x="173662" y="5395559"/>
            <a:ext cx="8455776" cy="369332"/>
          </a:xfrm>
          <a:prstGeom prst="rect">
            <a:avLst/>
          </a:prstGeom>
          <a:noFill/>
        </p:spPr>
        <p:txBody>
          <a:bodyPr wrap="none" rtlCol="0">
            <a:spAutoFit/>
          </a:bodyPr>
          <a:lstStyle/>
          <a:p>
            <a:r>
              <a:rPr kumimoji="1" lang="zh-CN" altLang="en-US" dirty="0" smtClean="0"/>
              <a:t>相关工作被</a:t>
            </a:r>
            <a:r>
              <a:rPr kumimoji="1" lang="en-US" altLang="zh-CN" b="1" dirty="0" smtClean="0">
                <a:solidFill>
                  <a:srgbClr val="FF0000"/>
                </a:solidFill>
              </a:rPr>
              <a:t>MIT</a:t>
            </a:r>
            <a:r>
              <a:rPr kumimoji="1" lang="zh-CN" altLang="en-US" b="1" dirty="0" smtClean="0">
                <a:solidFill>
                  <a:srgbClr val="FF0000"/>
                </a:solidFill>
              </a:rPr>
              <a:t> </a:t>
            </a:r>
            <a:r>
              <a:rPr kumimoji="1" lang="en-US" altLang="zh-CN" b="1" dirty="0" smtClean="0">
                <a:solidFill>
                  <a:srgbClr val="FF0000"/>
                </a:solidFill>
              </a:rPr>
              <a:t>Technology</a:t>
            </a:r>
            <a:r>
              <a:rPr kumimoji="1" lang="zh-CN" altLang="en-US" b="1" dirty="0" smtClean="0">
                <a:solidFill>
                  <a:srgbClr val="FF0000"/>
                </a:solidFill>
              </a:rPr>
              <a:t> </a:t>
            </a:r>
            <a:r>
              <a:rPr kumimoji="1" lang="en-US" altLang="zh-CN" b="1" dirty="0" smtClean="0">
                <a:solidFill>
                  <a:srgbClr val="FF0000"/>
                </a:solidFill>
              </a:rPr>
              <a:t>Review</a:t>
            </a:r>
            <a:r>
              <a:rPr kumimoji="1" lang="zh-CN" altLang="en-US" b="1" dirty="0" smtClean="0">
                <a:solidFill>
                  <a:srgbClr val="FF0000"/>
                </a:solidFill>
              </a:rPr>
              <a:t>、英国卫报、参考消息、新华社</a:t>
            </a:r>
            <a:r>
              <a:rPr kumimoji="1" lang="zh-CN" altLang="en-US" dirty="0" smtClean="0"/>
              <a:t>等多家媒体报道</a:t>
            </a:r>
            <a:endParaRPr kumimoji="1" lang="zh-CN" altLang="en-US" dirty="0"/>
          </a:p>
        </p:txBody>
      </p:sp>
      <p:sp>
        <p:nvSpPr>
          <p:cNvPr id="10" name="矩形 9"/>
          <p:cNvSpPr/>
          <p:nvPr/>
        </p:nvSpPr>
        <p:spPr>
          <a:xfrm>
            <a:off x="233530" y="5884497"/>
            <a:ext cx="8121522" cy="923330"/>
          </a:xfrm>
          <a:prstGeom prst="rect">
            <a:avLst/>
          </a:prstGeom>
        </p:spPr>
        <p:txBody>
          <a:bodyPr wrap="square">
            <a:spAutoFit/>
          </a:bodyPr>
          <a:lstStyle/>
          <a:p>
            <a:r>
              <a:rPr lang="zh-CN" altLang="en-US" b="1" dirty="0" smtClean="0">
                <a:solidFill>
                  <a:srgbClr val="0070C0"/>
                </a:solidFill>
                <a:latin typeface="Guardian Text Egyptian Web" charset="0"/>
              </a:rPr>
              <a:t>情感分析领域的顶级专家</a:t>
            </a:r>
            <a:r>
              <a:rPr lang="en-US" altLang="zh-CN" b="1" dirty="0" smtClean="0">
                <a:solidFill>
                  <a:srgbClr val="0070C0"/>
                </a:solidFill>
                <a:latin typeface="Guardian Text Egyptian Web" charset="0"/>
              </a:rPr>
              <a:t>Prof </a:t>
            </a:r>
            <a:r>
              <a:rPr lang="en-US" altLang="zh-CN" b="1" dirty="0" err="1">
                <a:solidFill>
                  <a:srgbClr val="0070C0"/>
                </a:solidFill>
                <a:latin typeface="Guardian Text Egyptian Web" charset="0"/>
              </a:rPr>
              <a:t>Björn</a:t>
            </a:r>
            <a:r>
              <a:rPr lang="en-US" altLang="zh-CN" b="1" dirty="0">
                <a:solidFill>
                  <a:srgbClr val="0070C0"/>
                </a:solidFill>
                <a:latin typeface="Guardian Text Egyptian Web" charset="0"/>
              </a:rPr>
              <a:t> </a:t>
            </a:r>
            <a:r>
              <a:rPr lang="en-US" altLang="zh-CN" b="1" dirty="0" smtClean="0">
                <a:solidFill>
                  <a:srgbClr val="0070C0"/>
                </a:solidFill>
                <a:latin typeface="Guardian Text Egyptian Web" charset="0"/>
              </a:rPr>
              <a:t>Schuller</a:t>
            </a:r>
            <a:r>
              <a:rPr lang="zh-CN" altLang="en-US" b="1" dirty="0" smtClean="0">
                <a:solidFill>
                  <a:srgbClr val="0070C0"/>
                </a:solidFill>
                <a:latin typeface="Guardian Text Egyptian Web" charset="0"/>
              </a:rPr>
              <a:t> 认为我们的工作</a:t>
            </a:r>
            <a:r>
              <a:rPr lang="en-US" altLang="zh-CN" b="1" dirty="0" smtClean="0">
                <a:solidFill>
                  <a:srgbClr val="0070C0"/>
                </a:solidFill>
                <a:latin typeface="Guardian Text Egyptian Web" charset="0"/>
              </a:rPr>
              <a:t> </a:t>
            </a:r>
            <a:r>
              <a:rPr lang="en-US" altLang="zh-CN" b="1" dirty="0">
                <a:solidFill>
                  <a:srgbClr val="0070C0"/>
                </a:solidFill>
                <a:latin typeface="Guardian Text Egyptian Web" charset="0"/>
              </a:rPr>
              <a:t>“an important step” towards personal assistants that could read the emotional undercurrent of a conversation and respond with something akin to empathy</a:t>
            </a:r>
            <a:r>
              <a:rPr lang="en-US" altLang="zh-CN" b="1" dirty="0" smtClean="0">
                <a:solidFill>
                  <a:srgbClr val="0070C0"/>
                </a:solidFill>
                <a:latin typeface="Guardian Text Egyptian Web" charset="0"/>
              </a:rPr>
              <a:t>.</a:t>
            </a:r>
            <a:endParaRPr lang="en-US" altLang="zh-CN" b="1" dirty="0">
              <a:solidFill>
                <a:srgbClr val="0070C0"/>
              </a:solidFill>
              <a:latin typeface="Guardian Text Egyptian Web" charset="0"/>
            </a:endParaRPr>
          </a:p>
        </p:txBody>
      </p:sp>
      <p:sp>
        <p:nvSpPr>
          <p:cNvPr id="31" name="AutoShape 12"/>
          <p:cNvSpPr>
            <a:spLocks noChangeArrowheads="1"/>
          </p:cNvSpPr>
          <p:nvPr/>
        </p:nvSpPr>
        <p:spPr bwMode="auto">
          <a:xfrm>
            <a:off x="179388" y="1124744"/>
            <a:ext cx="5785473" cy="685800"/>
          </a:xfrm>
          <a:prstGeom prst="roundRect">
            <a:avLst>
              <a:gd name="adj" fmla="val 16667"/>
            </a:avLst>
          </a:prstGeom>
          <a:ln w="31750">
            <a:solidFill>
              <a:srgbClr val="00B0F0"/>
            </a:solidFill>
            <a:headEnd/>
            <a:tailEnd/>
          </a:ln>
        </p:spPr>
        <p:style>
          <a:lnRef idx="2">
            <a:schemeClr val="accent5"/>
          </a:lnRef>
          <a:fillRef idx="1">
            <a:schemeClr val="lt1"/>
          </a:fillRef>
          <a:effectRef idx="0">
            <a:schemeClr val="accent5"/>
          </a:effectRef>
          <a:fontRef idx="minor">
            <a:schemeClr val="dk1"/>
          </a:fontRef>
        </p:style>
        <p:txBody>
          <a:bodyPr wrap="none" anchor="ctr"/>
          <a:lstStyle/>
          <a:p>
            <a:pPr>
              <a:spcBef>
                <a:spcPts val="600"/>
              </a:spcBef>
              <a:defRPr/>
            </a:pPr>
            <a:r>
              <a:rPr lang="zh-CN" altLang="en-US" sz="1600" b="1" dirty="0" smtClean="0">
                <a:solidFill>
                  <a:schemeClr val="tx1"/>
                </a:solidFill>
                <a:latin typeface="微软雅黑" panose="020B0503020204020204" pitchFamily="34" charset="-122"/>
                <a:ea typeface="微软雅黑" panose="020B0503020204020204" pitchFamily="34" charset="-122"/>
              </a:rPr>
              <a:t>让计算机感知与表达情感、情绪，体现更高水平的智能</a:t>
            </a:r>
            <a:endParaRPr lang="en-US" altLang="zh-CN" sz="1600" b="1" dirty="0">
              <a:solidFill>
                <a:schemeClr val="tx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54064" y="933091"/>
            <a:ext cx="2575374" cy="1491941"/>
          </a:xfrm>
          <a:prstGeom prst="rect">
            <a:avLst/>
          </a:prstGeom>
        </p:spPr>
      </p:pic>
    </p:spTree>
    <p:extLst>
      <p:ext uri="{BB962C8B-B14F-4D97-AF65-F5344CB8AC3E}">
        <p14:creationId xmlns:p14="http://schemas.microsoft.com/office/powerpoint/2010/main" val="1304717714"/>
      </p:ext>
    </p:extLst>
  </p:cSld>
  <p:clrMapOvr>
    <a:masterClrMapping/>
  </p:clrMapOvr>
  <mc:AlternateContent xmlns:mc="http://schemas.openxmlformats.org/markup-compatibility/2006" xmlns:p14="http://schemas.microsoft.com/office/powerpoint/2010/main">
    <mc:Choice Requires="p14">
      <p:transition spd="slow" p14:dur="2000" advTm="11299"/>
    </mc:Choice>
    <mc:Fallback xmlns="">
      <p:transition spd="slow" advTm="11299"/>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Emotional</a:t>
            </a:r>
            <a:r>
              <a:rPr kumimoji="1" lang="zh-CN" altLang="en-US" b="1" dirty="0"/>
              <a:t> </a:t>
            </a:r>
            <a:r>
              <a:rPr kumimoji="1" lang="en-US" altLang="zh-CN" b="1" dirty="0"/>
              <a:t>Chatting</a:t>
            </a:r>
            <a:r>
              <a:rPr kumimoji="1" lang="zh-CN" altLang="en-US" b="1" dirty="0"/>
              <a:t> </a:t>
            </a:r>
            <a:r>
              <a:rPr kumimoji="1" lang="en-US" altLang="zh-CN" b="1" dirty="0"/>
              <a:t>Machine</a:t>
            </a:r>
            <a:endParaRPr kumimoji="1" lang="zh-CN" altLang="en-US" b="1" dirty="0"/>
          </a:p>
        </p:txBody>
      </p:sp>
      <p:graphicFrame>
        <p:nvGraphicFramePr>
          <p:cNvPr id="4" name="表格 3"/>
          <p:cNvGraphicFramePr>
            <a:graphicFrameLocks noGrp="1"/>
          </p:cNvGraphicFramePr>
          <p:nvPr>
            <p:extLst>
              <p:ext uri="{D42A27DB-BD31-4B8C-83A1-F6EECF244321}">
                <p14:modId xmlns:p14="http://schemas.microsoft.com/office/powerpoint/2010/main" val="730997990"/>
              </p:ext>
            </p:extLst>
          </p:nvPr>
        </p:nvGraphicFramePr>
        <p:xfrm>
          <a:off x="271924" y="1645412"/>
          <a:ext cx="3900087" cy="1323978"/>
        </p:xfrm>
        <a:graphic>
          <a:graphicData uri="http://schemas.openxmlformats.org/drawingml/2006/table">
            <a:tbl>
              <a:tblPr>
                <a:tableStyleId>{5C22544A-7EE6-4342-B048-85BDC9FD1C3A}</a:tableStyleId>
              </a:tblPr>
              <a:tblGrid>
                <a:gridCol w="856115"/>
                <a:gridCol w="3043972"/>
              </a:tblGrid>
              <a:tr h="233363">
                <a:tc>
                  <a:txBody>
                    <a:bodyPr/>
                    <a:lstStyle/>
                    <a:p>
                      <a:pPr algn="l" fontAlgn="b"/>
                      <a:r>
                        <a:rPr lang="zh-CN" altLang="en-US" sz="1400" u="none" strike="noStrike" dirty="0">
                          <a:effectLst/>
                        </a:rPr>
                        <a:t>情绪</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500" b="1" u="none" strike="noStrike" dirty="0" smtClean="0">
                          <a:effectLst/>
                          <a:latin typeface="SimHei" charset="-122"/>
                          <a:ea typeface="SimHei" charset="-122"/>
                          <a:cs typeface="SimHei" charset="-122"/>
                        </a:rPr>
                        <a:t>早上</a:t>
                      </a:r>
                      <a:r>
                        <a:rPr lang="zh-CN" altLang="en-US" sz="1500" b="1" u="none" strike="noStrike" dirty="0">
                          <a:effectLst/>
                          <a:latin typeface="SimHei" charset="-122"/>
                          <a:ea typeface="SimHei" charset="-122"/>
                          <a:cs typeface="SimHei" charset="-122"/>
                        </a:rPr>
                        <a:t>的天气不错啊！哈哈哈哈哈哈</a:t>
                      </a:r>
                      <a:endParaRPr lang="zh-CN" altLang="en-US" sz="1500" b="1" i="0" u="none" strike="noStrike" dirty="0">
                        <a:solidFill>
                          <a:srgbClr val="000000"/>
                        </a:solidFill>
                        <a:effectLst/>
                        <a:latin typeface="SimHei" charset="-122"/>
                        <a:ea typeface="SimHei" charset="-122"/>
                        <a:cs typeface="SimHei" charset="-122"/>
                      </a:endParaRPr>
                    </a:p>
                  </a:txBody>
                  <a:tcPr marL="4763" marR="4763" marT="4763" marB="0" anchor="b"/>
                </a:tc>
              </a:tr>
              <a:tr h="210503">
                <a:tc>
                  <a:txBody>
                    <a:bodyPr/>
                    <a:lstStyle/>
                    <a:p>
                      <a:pPr algn="l" fontAlgn="b"/>
                      <a:r>
                        <a:rPr lang="zh-CN" altLang="en-US" sz="1400" b="0" i="0" u="none" strike="noStrike" dirty="0" smtClean="0">
                          <a:solidFill>
                            <a:schemeClr val="dk1"/>
                          </a:solidFill>
                          <a:effectLst/>
                          <a:latin typeface="+mn-lt"/>
                        </a:rPr>
                        <a:t>喜欢</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今天的天气不错啊！</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悲伤</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天气好，心情不好。</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u="none" strike="noStrike">
                          <a:effectLst/>
                        </a:rPr>
                        <a:t>厌恶</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这是哪里啊？求解释</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u="none" strike="noStrike">
                          <a:effectLst/>
                        </a:rPr>
                        <a:t>愤怒</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怎么了？什么情况？</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u="none" strike="noStrike">
                          <a:effectLst/>
                        </a:rPr>
                        <a:t>快乐</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今天的天气真好啊！</a:t>
                      </a:r>
                      <a:endParaRPr lang="zh-CN" altLang="en-US" sz="1400" b="0" i="0" u="none" strike="noStrike" dirty="0">
                        <a:solidFill>
                          <a:srgbClr val="000000"/>
                        </a:solidFill>
                        <a:effectLst/>
                        <a:latin typeface="宋体" charset="-122"/>
                      </a:endParaRPr>
                    </a:p>
                  </a:txBody>
                  <a:tcPr marL="4763" marR="4763" marT="4763" marB="0" anchor="b"/>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1592789384"/>
              </p:ext>
            </p:extLst>
          </p:nvPr>
        </p:nvGraphicFramePr>
        <p:xfrm>
          <a:off x="4604384" y="1645412"/>
          <a:ext cx="4225547" cy="1323978"/>
        </p:xfrm>
        <a:graphic>
          <a:graphicData uri="http://schemas.openxmlformats.org/drawingml/2006/table">
            <a:tbl>
              <a:tblPr>
                <a:tableStyleId>{5C22544A-7EE6-4342-B048-85BDC9FD1C3A}</a:tableStyleId>
              </a:tblPr>
              <a:tblGrid>
                <a:gridCol w="762447"/>
                <a:gridCol w="3463100"/>
              </a:tblGrid>
              <a:tr h="233363">
                <a:tc>
                  <a:txBody>
                    <a:bodyPr/>
                    <a:lstStyle/>
                    <a:p>
                      <a:pPr algn="l" fontAlgn="b"/>
                      <a:r>
                        <a:rPr lang="zh-CN" altLang="en-US" sz="1400" u="none" strike="noStrike" dirty="0">
                          <a:effectLst/>
                        </a:rPr>
                        <a:t>情绪</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500" b="1" u="none" strike="noStrike" kern="1200" dirty="0" smtClean="0">
                          <a:solidFill>
                            <a:schemeClr val="dk1"/>
                          </a:solidFill>
                          <a:effectLst/>
                          <a:latin typeface="SimHei" charset="-122"/>
                          <a:ea typeface="SimHei" charset="-122"/>
                          <a:cs typeface="SimHei" charset="-122"/>
                        </a:rPr>
                        <a:t>送</a:t>
                      </a:r>
                      <a:r>
                        <a:rPr lang="zh-CN" altLang="en-US" sz="1500" b="1" u="none" strike="noStrike" kern="1200" dirty="0">
                          <a:solidFill>
                            <a:schemeClr val="dk1"/>
                          </a:solidFill>
                          <a:effectLst/>
                          <a:latin typeface="SimHei" charset="-122"/>
                          <a:ea typeface="SimHei" charset="-122"/>
                          <a:cs typeface="SimHei" charset="-122"/>
                        </a:rPr>
                        <a:t>一个这样的蛋糕，给你美丽的闺蜜吧！</a:t>
                      </a:r>
                    </a:p>
                  </a:txBody>
                  <a:tcPr marL="4763" marR="4763" marT="4763" marB="0" anchor="b"/>
                </a:tc>
              </a:tr>
              <a:tr h="210503">
                <a:tc>
                  <a:txBody>
                    <a:bodyPr/>
                    <a:lstStyle/>
                    <a:p>
                      <a:pPr algn="l" fontAlgn="b"/>
                      <a:r>
                        <a:rPr lang="zh-CN" altLang="en-US" sz="1400" u="none" strike="noStrike" dirty="0">
                          <a:effectLst/>
                        </a:rPr>
                        <a:t>喜欢</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a:effectLst/>
                        </a:rPr>
                        <a:t>好漂亮的蛋糕啊！</a:t>
                      </a:r>
                      <a:endParaRPr lang="zh-CN" altLang="en-US" sz="1400" b="0" i="0" u="none" strike="noStrike">
                        <a:solidFill>
                          <a:srgbClr val="00000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悲伤</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为什么我觉得很恶心</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厌恶</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这样的蛋糕你忍心吗？</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u="none" strike="noStrike" dirty="0">
                          <a:effectLst/>
                        </a:rPr>
                        <a:t>愤怒</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有没有想开网店的？</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u="none" strike="noStrike">
                          <a:effectLst/>
                        </a:rPr>
                        <a:t>快乐</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哈哈，好可爱的蛋糕！</a:t>
                      </a:r>
                      <a:endParaRPr lang="zh-CN" altLang="en-US" sz="1400" b="0" i="0" u="none" strike="noStrike" dirty="0">
                        <a:solidFill>
                          <a:srgbClr val="000000"/>
                        </a:solidFill>
                        <a:effectLst/>
                        <a:latin typeface="宋体" charset="-122"/>
                      </a:endParaRPr>
                    </a:p>
                  </a:txBody>
                  <a:tcPr marL="4763" marR="4763" marT="4763" marB="0" anchor="b"/>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473492687"/>
              </p:ext>
            </p:extLst>
          </p:nvPr>
        </p:nvGraphicFramePr>
        <p:xfrm>
          <a:off x="271924" y="3645450"/>
          <a:ext cx="3900088" cy="1552578"/>
        </p:xfrm>
        <a:graphic>
          <a:graphicData uri="http://schemas.openxmlformats.org/drawingml/2006/table">
            <a:tbl>
              <a:tblPr>
                <a:tableStyleId>{5C22544A-7EE6-4342-B048-85BDC9FD1C3A}</a:tableStyleId>
              </a:tblPr>
              <a:tblGrid>
                <a:gridCol w="725103"/>
                <a:gridCol w="3174985"/>
              </a:tblGrid>
              <a:tr h="461963">
                <a:tc>
                  <a:txBody>
                    <a:bodyPr/>
                    <a:lstStyle/>
                    <a:p>
                      <a:pPr algn="l" fontAlgn="b"/>
                      <a:r>
                        <a:rPr lang="zh-CN" altLang="en-US" sz="1400" u="none" strike="noStrike" dirty="0">
                          <a:effectLst/>
                        </a:rPr>
                        <a:t>情绪</a:t>
                      </a:r>
                      <a:endParaRPr lang="zh-CN" altLang="en-US" sz="1400" b="0" i="0" u="none" strike="noStrike" dirty="0">
                        <a:solidFill>
                          <a:srgbClr val="000000"/>
                        </a:solidFill>
                        <a:effectLst/>
                        <a:latin typeface="宋体" charset="-122"/>
                      </a:endParaRPr>
                    </a:p>
                  </a:txBody>
                  <a:tcPr marL="4763" marR="4763" marT="4763" marB="0" anchor="b"/>
                </a:tc>
                <a:tc>
                  <a:txBody>
                    <a:bodyPr/>
                    <a:lstStyle/>
                    <a:p>
                      <a:pPr marL="0" algn="l" defTabSz="914400" rtl="0" eaLnBrk="1" fontAlgn="b" latinLnBrk="0" hangingPunct="1"/>
                      <a:r>
                        <a:rPr lang="zh-CN" altLang="en-US" sz="1500" b="1" u="none" strike="noStrike" kern="1200" dirty="0" smtClean="0">
                          <a:solidFill>
                            <a:schemeClr val="dk1"/>
                          </a:solidFill>
                          <a:effectLst/>
                          <a:latin typeface="SimHei" charset="-122"/>
                          <a:ea typeface="SimHei" charset="-122"/>
                          <a:cs typeface="SimHei" charset="-122"/>
                        </a:rPr>
                        <a:t>为了</a:t>
                      </a:r>
                      <a:r>
                        <a:rPr lang="zh-CN" altLang="en-US" sz="1500" b="1" u="none" strike="noStrike" kern="1200" dirty="0">
                          <a:solidFill>
                            <a:schemeClr val="dk1"/>
                          </a:solidFill>
                          <a:effectLst/>
                          <a:latin typeface="SimHei" charset="-122"/>
                          <a:ea typeface="SimHei" charset="-122"/>
                          <a:cs typeface="SimHei" charset="-122"/>
                        </a:rPr>
                        <a:t>解决抄作业的不好习惯，高数老师这回要出绝招了！</a:t>
                      </a:r>
                    </a:p>
                  </a:txBody>
                  <a:tcPr marL="4763" marR="4763" marT="4763" marB="0" anchor="b"/>
                </a:tc>
              </a:tr>
              <a:tr h="210503">
                <a:tc>
                  <a:txBody>
                    <a:bodyPr/>
                    <a:lstStyle/>
                    <a:p>
                      <a:pPr algn="l" fontAlgn="b"/>
                      <a:r>
                        <a:rPr lang="zh-CN" altLang="en-US" sz="1400" u="none" strike="noStrike" dirty="0">
                          <a:effectLst/>
                        </a:rPr>
                        <a:t>喜欢</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这老师太有才了！</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u="none" strike="noStrike" dirty="0">
                          <a:effectLst/>
                        </a:rPr>
                        <a:t>悲伤</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a:effectLst/>
                        </a:rPr>
                        <a:t>这样的老师伤不起啊</a:t>
                      </a:r>
                      <a:endParaRPr lang="zh-CN" altLang="en-US" sz="1400" b="0" i="0" u="none" strike="noStrike">
                        <a:solidFill>
                          <a:srgbClr val="00000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厌恶</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这老师也太狠了点吧</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愤怒</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这老师是要逆天啊！</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u="none" strike="noStrike">
                          <a:effectLst/>
                        </a:rPr>
                        <a:t>快乐</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哈哈，这老师太有才了</a:t>
                      </a:r>
                      <a:endParaRPr lang="zh-CN" altLang="en-US" sz="1400" b="0" i="0" u="none" strike="noStrike" dirty="0">
                        <a:solidFill>
                          <a:srgbClr val="000000"/>
                        </a:solidFill>
                        <a:effectLst/>
                        <a:latin typeface="宋体" charset="-122"/>
                      </a:endParaRPr>
                    </a:p>
                  </a:txBody>
                  <a:tcPr marL="4763" marR="4763" marT="4763" marB="0" anchor="b"/>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1179561792"/>
              </p:ext>
            </p:extLst>
          </p:nvPr>
        </p:nvGraphicFramePr>
        <p:xfrm>
          <a:off x="4604385" y="3645450"/>
          <a:ext cx="4225547" cy="1323978"/>
        </p:xfrm>
        <a:graphic>
          <a:graphicData uri="http://schemas.openxmlformats.org/drawingml/2006/table">
            <a:tbl>
              <a:tblPr>
                <a:tableStyleId>{5C22544A-7EE6-4342-B048-85BDC9FD1C3A}</a:tableStyleId>
              </a:tblPr>
              <a:tblGrid>
                <a:gridCol w="749586"/>
                <a:gridCol w="3475961"/>
              </a:tblGrid>
              <a:tr h="233363">
                <a:tc>
                  <a:txBody>
                    <a:bodyPr/>
                    <a:lstStyle/>
                    <a:p>
                      <a:pPr algn="l" fontAlgn="b"/>
                      <a:r>
                        <a:rPr lang="zh-CN" altLang="en-US" sz="1400" u="none" strike="noStrike">
                          <a:effectLst/>
                        </a:rPr>
                        <a:t>情绪</a:t>
                      </a:r>
                      <a:endParaRPr lang="zh-CN" altLang="en-US" sz="1400" b="0" i="0" u="none" strike="noStrike">
                        <a:solidFill>
                          <a:srgbClr val="000000"/>
                        </a:solidFill>
                        <a:effectLst/>
                        <a:latin typeface="宋体" charset="-122"/>
                      </a:endParaRPr>
                    </a:p>
                  </a:txBody>
                  <a:tcPr marL="4763" marR="4763" marT="4763" marB="0" anchor="b"/>
                </a:tc>
                <a:tc>
                  <a:txBody>
                    <a:bodyPr/>
                    <a:lstStyle/>
                    <a:p>
                      <a:pPr marL="0" algn="l" defTabSz="914400" rtl="0" eaLnBrk="1" fontAlgn="b" latinLnBrk="0" hangingPunct="1"/>
                      <a:r>
                        <a:rPr lang="zh-CN" altLang="en-US" sz="1500" b="1" u="none" strike="noStrike" kern="1200" dirty="0" smtClean="0">
                          <a:solidFill>
                            <a:schemeClr val="dk1"/>
                          </a:solidFill>
                          <a:effectLst/>
                          <a:latin typeface="SimHei" charset="-122"/>
                          <a:ea typeface="SimHei" charset="-122"/>
                          <a:cs typeface="SimHei" charset="-122"/>
                        </a:rPr>
                        <a:t>承诺</a:t>
                      </a:r>
                      <a:r>
                        <a:rPr lang="zh-CN" altLang="en-US" sz="1500" b="1" u="none" strike="noStrike" kern="1200" dirty="0">
                          <a:solidFill>
                            <a:schemeClr val="dk1"/>
                          </a:solidFill>
                          <a:effectLst/>
                          <a:latin typeface="SimHei" charset="-122"/>
                          <a:ea typeface="SimHei" charset="-122"/>
                          <a:cs typeface="SimHei" charset="-122"/>
                        </a:rPr>
                        <a:t>，就是一个骗子说给一个傻子听的。</a:t>
                      </a:r>
                    </a:p>
                  </a:txBody>
                  <a:tcPr marL="4763" marR="4763" marT="4763" marB="0" anchor="b"/>
                </a:tc>
              </a:tr>
              <a:tr h="210503">
                <a:tc>
                  <a:txBody>
                    <a:bodyPr/>
                    <a:lstStyle/>
                    <a:p>
                      <a:pPr algn="l" fontAlgn="b"/>
                      <a:r>
                        <a:rPr lang="zh-CN" altLang="en-US" sz="1400" u="none" strike="noStrike" dirty="0">
                          <a:effectLst/>
                        </a:rPr>
                        <a:t>喜欢</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a:effectLst/>
                        </a:rPr>
                        <a:t>承诺是一个专一的傻子</a:t>
                      </a:r>
                      <a:endParaRPr lang="zh-CN" altLang="en-US" sz="1400" b="0" i="0" u="none" strike="noStrike">
                        <a:solidFill>
                          <a:srgbClr val="00000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悲伤</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我就是一个悲伤的傻子</a:t>
                      </a:r>
                      <a:endParaRPr lang="zh-CN" altLang="en-US" sz="1400" b="1" i="0" u="none" strike="noStrike" dirty="0">
                        <a:solidFill>
                          <a:srgbClr val="00B050"/>
                        </a:solidFill>
                        <a:effectLst/>
                        <a:latin typeface="宋体" charset="-122"/>
                      </a:endParaRPr>
                    </a:p>
                  </a:txBody>
                  <a:tcPr marL="4763" marR="4763" marT="4763" marB="0" anchor="b"/>
                </a:tc>
              </a:tr>
              <a:tr h="210503">
                <a:tc>
                  <a:txBody>
                    <a:bodyPr/>
                    <a:lstStyle/>
                    <a:p>
                      <a:pPr algn="l" fontAlgn="b"/>
                      <a:r>
                        <a:rPr lang="zh-CN" altLang="en-US" sz="1400" u="none" strike="noStrike">
                          <a:effectLst/>
                        </a:rPr>
                        <a:t>厌恶</a:t>
                      </a:r>
                      <a:endParaRPr lang="zh-CN" altLang="en-US" sz="1400" b="0" i="0" u="none" strike="noStrike">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一个骗子说给一个傻子听</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u="none" strike="noStrike" dirty="0">
                          <a:effectLst/>
                        </a:rPr>
                        <a:t>愤怒</a:t>
                      </a:r>
                      <a:endParaRPr lang="zh-CN" altLang="en-US" sz="1400" b="0" i="0" u="none" strike="noStrike" dirty="0">
                        <a:solidFill>
                          <a:srgbClr val="000000"/>
                        </a:solidFill>
                        <a:effectLst/>
                        <a:latin typeface="宋体" charset="-122"/>
                      </a:endParaRPr>
                    </a:p>
                  </a:txBody>
                  <a:tcPr marL="4763" marR="4763" marT="4763" marB="0" anchor="b"/>
                </a:tc>
                <a:tc>
                  <a:txBody>
                    <a:bodyPr/>
                    <a:lstStyle/>
                    <a:p>
                      <a:pPr algn="l" fontAlgn="b"/>
                      <a:r>
                        <a:rPr lang="zh-CN" altLang="en-US" sz="1400" u="none" strike="noStrike" dirty="0">
                          <a:effectLst/>
                        </a:rPr>
                        <a:t>不管你信不信，反正我信了！</a:t>
                      </a:r>
                      <a:endParaRPr lang="zh-CN" altLang="en-US" sz="1400" b="0" i="0" u="none" strike="noStrike" dirty="0">
                        <a:solidFill>
                          <a:srgbClr val="000000"/>
                        </a:solidFill>
                        <a:effectLst/>
                        <a:latin typeface="宋体" charset="-122"/>
                      </a:endParaRPr>
                    </a:p>
                  </a:txBody>
                  <a:tcPr marL="4763" marR="4763" marT="4763" marB="0" anchor="b"/>
                </a:tc>
              </a:tr>
              <a:tr h="210503">
                <a:tc>
                  <a:txBody>
                    <a:bodyPr/>
                    <a:lstStyle/>
                    <a:p>
                      <a:pPr algn="l" fontAlgn="b"/>
                      <a:r>
                        <a:rPr lang="zh-CN" altLang="en-US" sz="1400" b="1" u="none" strike="noStrike" dirty="0">
                          <a:solidFill>
                            <a:srgbClr val="00B050"/>
                          </a:solidFill>
                          <a:effectLst/>
                        </a:rPr>
                        <a:t>快乐</a:t>
                      </a:r>
                      <a:endParaRPr lang="zh-CN" altLang="en-US" sz="1400" b="1" i="0" u="none" strike="noStrike" dirty="0">
                        <a:solidFill>
                          <a:srgbClr val="00B050"/>
                        </a:solidFill>
                        <a:effectLst/>
                        <a:latin typeface="宋体" charset="-122"/>
                      </a:endParaRPr>
                    </a:p>
                  </a:txBody>
                  <a:tcPr marL="4763" marR="4763" marT="4763" marB="0" anchor="b"/>
                </a:tc>
                <a:tc>
                  <a:txBody>
                    <a:bodyPr/>
                    <a:lstStyle/>
                    <a:p>
                      <a:pPr algn="l" fontAlgn="b"/>
                      <a:r>
                        <a:rPr lang="zh-CN" altLang="en-US" sz="1400" b="1" u="none" strike="noStrike" dirty="0">
                          <a:solidFill>
                            <a:srgbClr val="00B050"/>
                          </a:solidFill>
                          <a:effectLst/>
                        </a:rPr>
                        <a:t>我就是一个开心的傻子</a:t>
                      </a:r>
                      <a:endParaRPr lang="zh-CN" altLang="en-US" sz="1400" b="1" i="0" u="none" strike="noStrike" dirty="0">
                        <a:solidFill>
                          <a:srgbClr val="00B050"/>
                        </a:solidFill>
                        <a:effectLst/>
                        <a:latin typeface="宋体" charset="-122"/>
                      </a:endParaRPr>
                    </a:p>
                  </a:txBody>
                  <a:tcPr marL="4763" marR="4763" marT="4763" marB="0" anchor="b"/>
                </a:tc>
              </a:tr>
            </a:tbl>
          </a:graphicData>
        </a:graphic>
      </p:graphicFrame>
      <p:sp>
        <p:nvSpPr>
          <p:cNvPr id="3" name="矩形 2"/>
          <p:cNvSpPr/>
          <p:nvPr/>
        </p:nvSpPr>
        <p:spPr>
          <a:xfrm>
            <a:off x="776986" y="5446944"/>
            <a:ext cx="7966585" cy="507831"/>
          </a:xfrm>
          <a:prstGeom prst="rect">
            <a:avLst/>
          </a:prstGeom>
        </p:spPr>
        <p:txBody>
          <a:bodyPr wrap="square">
            <a:spAutoFit/>
          </a:bodyPr>
          <a:lstStyle/>
          <a:p>
            <a:pPr>
              <a:buFont typeface="Arial" charset="0"/>
              <a:buChar char="•"/>
            </a:pPr>
            <a:r>
              <a:rPr lang="en-US" altLang="zh-CN" sz="1350" dirty="0" err="1">
                <a:solidFill>
                  <a:srgbClr val="333333"/>
                </a:solidFill>
                <a:latin typeface="Georgia" charset="0"/>
              </a:rPr>
              <a:t>Hao</a:t>
            </a:r>
            <a:r>
              <a:rPr lang="en-US" altLang="zh-CN" sz="1350" dirty="0">
                <a:solidFill>
                  <a:srgbClr val="333333"/>
                </a:solidFill>
                <a:latin typeface="Georgia" charset="0"/>
              </a:rPr>
              <a:t> Zhou, </a:t>
            </a:r>
            <a:r>
              <a:rPr lang="en-US" altLang="zh-CN" sz="1350" dirty="0" err="1">
                <a:solidFill>
                  <a:srgbClr val="333333"/>
                </a:solidFill>
                <a:latin typeface="Georgia" charset="0"/>
              </a:rPr>
              <a:t>Minlie</a:t>
            </a:r>
            <a:r>
              <a:rPr lang="en-US" altLang="zh-CN" sz="1350" dirty="0">
                <a:solidFill>
                  <a:srgbClr val="333333"/>
                </a:solidFill>
                <a:latin typeface="Georgia" charset="0"/>
              </a:rPr>
              <a:t> Huang, </a:t>
            </a:r>
            <a:r>
              <a:rPr lang="en-US" altLang="zh-CN" sz="1350" dirty="0" err="1">
                <a:solidFill>
                  <a:srgbClr val="333333"/>
                </a:solidFill>
                <a:latin typeface="Georgia" charset="0"/>
              </a:rPr>
              <a:t>Xiaoyan</a:t>
            </a:r>
            <a:r>
              <a:rPr lang="en-US" altLang="zh-CN" sz="1350" dirty="0">
                <a:solidFill>
                  <a:srgbClr val="333333"/>
                </a:solidFill>
                <a:latin typeface="Georgia" charset="0"/>
              </a:rPr>
              <a:t> Zhu, Bing Liu. Emotional Chatting Machine: Emotional Conversation Generation with Internal and External Memory</a:t>
            </a:r>
            <a:r>
              <a:rPr lang="en-US" altLang="zh-CN" sz="1350" dirty="0" smtClean="0">
                <a:solidFill>
                  <a:srgbClr val="333333"/>
                </a:solidFill>
                <a:latin typeface="Georgia" charset="0"/>
              </a:rPr>
              <a:t>.</a:t>
            </a:r>
            <a:r>
              <a:rPr lang="zh-CN" altLang="en-US" sz="1350" dirty="0" smtClean="0">
                <a:solidFill>
                  <a:srgbClr val="428BCA"/>
                </a:solidFill>
                <a:latin typeface="Georgia" charset="0"/>
              </a:rPr>
              <a:t> </a:t>
            </a:r>
            <a:r>
              <a:rPr lang="en-US" altLang="zh-CN" sz="1350" dirty="0" smtClean="0">
                <a:solidFill>
                  <a:srgbClr val="428BCA"/>
                </a:solidFill>
                <a:latin typeface="Georgia" charset="0"/>
              </a:rPr>
              <a:t>AAAI</a:t>
            </a:r>
            <a:r>
              <a:rPr lang="zh-CN" altLang="en-US" sz="1350" dirty="0" smtClean="0">
                <a:solidFill>
                  <a:srgbClr val="428BCA"/>
                </a:solidFill>
                <a:latin typeface="Georgia" charset="0"/>
              </a:rPr>
              <a:t> </a:t>
            </a:r>
            <a:r>
              <a:rPr lang="en-US" altLang="zh-CN" sz="1350" dirty="0" smtClean="0">
                <a:solidFill>
                  <a:srgbClr val="428BCA"/>
                </a:solidFill>
                <a:latin typeface="Georgia" charset="0"/>
              </a:rPr>
              <a:t>2018</a:t>
            </a:r>
            <a:r>
              <a:rPr lang="en-US" altLang="zh-CN" sz="1350" dirty="0" smtClean="0">
                <a:solidFill>
                  <a:srgbClr val="333333"/>
                </a:solidFill>
                <a:latin typeface="Georgia" charset="0"/>
              </a:rPr>
              <a:t>.</a:t>
            </a:r>
            <a:endParaRPr lang="en-US" altLang="zh-CN" sz="1350" dirty="0">
              <a:solidFill>
                <a:srgbClr val="333333"/>
              </a:solidFill>
              <a:latin typeface="Georgia" charset="0"/>
            </a:endParaRPr>
          </a:p>
        </p:txBody>
      </p:sp>
    </p:spTree>
    <p:extLst>
      <p:ext uri="{BB962C8B-B14F-4D97-AF65-F5344CB8AC3E}">
        <p14:creationId xmlns:p14="http://schemas.microsoft.com/office/powerpoint/2010/main" val="1336039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b="1" dirty="0" smtClean="0"/>
              <a:t>Language</a:t>
            </a:r>
            <a:r>
              <a:rPr kumimoji="1" lang="zh-CN" altLang="en-US" b="1" dirty="0" smtClean="0"/>
              <a:t> </a:t>
            </a:r>
            <a:r>
              <a:rPr kumimoji="1" lang="en-US" altLang="zh-CN" b="1" dirty="0" smtClean="0"/>
              <a:t>Generation</a:t>
            </a:r>
            <a:r>
              <a:rPr kumimoji="1" lang="zh-CN" altLang="en-US" b="1" dirty="0" smtClean="0"/>
              <a:t> </a:t>
            </a:r>
            <a:r>
              <a:rPr kumimoji="1" lang="en-US" altLang="zh-CN" b="1" dirty="0" smtClean="0"/>
              <a:t/>
            </a:r>
            <a:br>
              <a:rPr kumimoji="1" lang="en-US" altLang="zh-CN" b="1" dirty="0" smtClean="0"/>
            </a:br>
            <a:r>
              <a:rPr kumimoji="1" lang="en-US" altLang="zh-CN" b="1" dirty="0" smtClean="0"/>
              <a:t>(Review,</a:t>
            </a:r>
            <a:r>
              <a:rPr kumimoji="1" lang="zh-CN" altLang="en-US" b="1" dirty="0" smtClean="0"/>
              <a:t> </a:t>
            </a:r>
            <a:r>
              <a:rPr kumimoji="1" lang="en-US" altLang="zh-CN" b="1" dirty="0" smtClean="0"/>
              <a:t>Dialogue,</a:t>
            </a:r>
            <a:r>
              <a:rPr kumimoji="1" lang="zh-CN" altLang="en-US" b="1" dirty="0" smtClean="0"/>
              <a:t> </a:t>
            </a:r>
            <a:r>
              <a:rPr kumimoji="1" lang="en-US" altLang="zh-CN" b="1" dirty="0" smtClean="0"/>
              <a:t>Story,</a:t>
            </a:r>
            <a:r>
              <a:rPr kumimoji="1" lang="zh-CN" altLang="en-US" b="1" dirty="0" smtClean="0"/>
              <a:t> </a:t>
            </a:r>
            <a:r>
              <a:rPr kumimoji="1" lang="en-US" altLang="zh-CN" b="1" dirty="0" smtClean="0"/>
              <a:t>Long</a:t>
            </a:r>
            <a:r>
              <a:rPr kumimoji="1" lang="zh-CN" altLang="en-US" b="1" dirty="0" smtClean="0"/>
              <a:t> </a:t>
            </a:r>
            <a:r>
              <a:rPr kumimoji="1" lang="en-US" altLang="zh-CN" b="1" dirty="0" smtClean="0"/>
              <a:t>Text)</a:t>
            </a:r>
            <a:endParaRPr kumimoji="1" lang="zh-CN" altLang="en-US" b="1" dirty="0"/>
          </a:p>
        </p:txBody>
      </p:sp>
      <p:pic>
        <p:nvPicPr>
          <p:cNvPr id="4" name="图片 3" descr="屏幕快照 2017-09-02 11.39.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535" y="1928165"/>
            <a:ext cx="1483360" cy="1982435"/>
          </a:xfrm>
          <a:prstGeom prst="rect">
            <a:avLst/>
          </a:prstGeom>
        </p:spPr>
      </p:pic>
      <p:sp>
        <p:nvSpPr>
          <p:cNvPr id="6" name="文本框 5"/>
          <p:cNvSpPr txBox="1"/>
          <p:nvPr/>
        </p:nvSpPr>
        <p:spPr>
          <a:xfrm>
            <a:off x="2299738" y="2263434"/>
            <a:ext cx="2492990" cy="400110"/>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sz="2000" kern="1200" dirty="0" smtClean="0">
                <a:solidFill>
                  <a:srgbClr val="C00000"/>
                </a:solidFill>
              </a:rPr>
              <a:t>“表白杨幂，爱你”</a:t>
            </a:r>
            <a:endParaRPr kumimoji="1" lang="zh-CN" altLang="en-US" sz="2000" kern="1200" dirty="0">
              <a:solidFill>
                <a:srgbClr val="C00000"/>
              </a:solidFill>
            </a:endParaRPr>
          </a:p>
        </p:txBody>
      </p:sp>
      <p:sp>
        <p:nvSpPr>
          <p:cNvPr id="7" name="文本框 6"/>
          <p:cNvSpPr txBox="1"/>
          <p:nvPr/>
        </p:nvSpPr>
        <p:spPr>
          <a:xfrm>
            <a:off x="2325386" y="2810480"/>
            <a:ext cx="2492990"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C00000"/>
                </a:solidFill>
              </a:rPr>
              <a:t>“喜欢大幂幂的点赞”</a:t>
            </a:r>
            <a:endParaRPr kumimoji="1" lang="zh-CN" altLang="en-US" kern="1200" dirty="0">
              <a:solidFill>
                <a:srgbClr val="C00000"/>
              </a:solidFill>
            </a:endParaRPr>
          </a:p>
        </p:txBody>
      </p:sp>
      <p:sp>
        <p:nvSpPr>
          <p:cNvPr id="8" name="文本框 7"/>
          <p:cNvSpPr txBox="1"/>
          <p:nvPr/>
        </p:nvSpPr>
        <p:spPr>
          <a:xfrm>
            <a:off x="2383339" y="3326748"/>
            <a:ext cx="1800493"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C00000"/>
                </a:solidFill>
              </a:rPr>
              <a:t>“大幂幂坠美”</a:t>
            </a:r>
            <a:endParaRPr kumimoji="1" lang="zh-CN" altLang="en-US" kern="1200" dirty="0">
              <a:solidFill>
                <a:srgbClr val="C00000"/>
              </a:solidFill>
            </a:endParaRPr>
          </a:p>
        </p:txBody>
      </p:sp>
      <p:pic>
        <p:nvPicPr>
          <p:cNvPr id="9" name="图片 8" descr="屏幕快照 2017-09-02 12.56.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2820" y="2164739"/>
            <a:ext cx="2032418" cy="2030146"/>
          </a:xfrm>
          <a:prstGeom prst="rect">
            <a:avLst/>
          </a:prstGeom>
        </p:spPr>
      </p:pic>
      <p:sp>
        <p:nvSpPr>
          <p:cNvPr id="10" name="文本框 9"/>
          <p:cNvSpPr txBox="1"/>
          <p:nvPr/>
        </p:nvSpPr>
        <p:spPr>
          <a:xfrm>
            <a:off x="775553" y="1471204"/>
            <a:ext cx="1845120" cy="369332"/>
          </a:xfrm>
          <a:prstGeom prst="rect">
            <a:avLst/>
          </a:prstGeom>
          <a:noFill/>
        </p:spPr>
        <p:txBody>
          <a:bodyPr wrap="none" rtlCol="0">
            <a:spAutoFit/>
          </a:bodyPr>
          <a:lstStyle/>
          <a:p>
            <a:r>
              <a:rPr kumimoji="1" lang="zh-CN" altLang="en-US" dirty="0" smtClean="0"/>
              <a:t>给图片生成评论</a:t>
            </a:r>
            <a:endParaRPr kumimoji="1" lang="zh-CN" altLang="en-US" dirty="0"/>
          </a:p>
        </p:txBody>
      </p:sp>
      <p:sp>
        <p:nvSpPr>
          <p:cNvPr id="11" name="文本框 10"/>
          <p:cNvSpPr txBox="1"/>
          <p:nvPr/>
        </p:nvSpPr>
        <p:spPr>
          <a:xfrm>
            <a:off x="5427258" y="1480174"/>
            <a:ext cx="1829347" cy="369332"/>
          </a:xfrm>
          <a:prstGeom prst="rect">
            <a:avLst/>
          </a:prstGeom>
          <a:noFill/>
        </p:spPr>
        <p:txBody>
          <a:bodyPr wrap="none" rtlCol="0">
            <a:spAutoFit/>
          </a:bodyPr>
          <a:lstStyle/>
          <a:p>
            <a:r>
              <a:rPr kumimoji="1" lang="zh-CN" altLang="en-US" dirty="0" smtClean="0"/>
              <a:t>给新闻生成评论</a:t>
            </a:r>
            <a:endParaRPr kumimoji="1" lang="zh-CN" altLang="en-US" dirty="0"/>
          </a:p>
        </p:txBody>
      </p:sp>
      <p:sp>
        <p:nvSpPr>
          <p:cNvPr id="12" name="文本框 11"/>
          <p:cNvSpPr txBox="1"/>
          <p:nvPr/>
        </p:nvSpPr>
        <p:spPr>
          <a:xfrm>
            <a:off x="6973338" y="2263434"/>
            <a:ext cx="1983235" cy="400110"/>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sz="2000" kern="1200" dirty="0" smtClean="0">
                <a:solidFill>
                  <a:srgbClr val="00B050"/>
                </a:solidFill>
              </a:rPr>
              <a:t>“</a:t>
            </a:r>
            <a:r>
              <a:rPr kumimoji="1" lang="en-US" altLang="zh-CN" sz="2000" kern="1200" dirty="0" smtClean="0">
                <a:solidFill>
                  <a:srgbClr val="00B050"/>
                </a:solidFill>
              </a:rPr>
              <a:t>90</a:t>
            </a:r>
            <a:r>
              <a:rPr kumimoji="1" lang="zh-CN" altLang="en-US" sz="2000" kern="1200" dirty="0" smtClean="0">
                <a:solidFill>
                  <a:srgbClr val="00B050"/>
                </a:solidFill>
              </a:rPr>
              <a:t>后太猛了”</a:t>
            </a:r>
            <a:endParaRPr kumimoji="1" lang="zh-CN" altLang="en-US" sz="2000" kern="1200" dirty="0">
              <a:solidFill>
                <a:srgbClr val="00B050"/>
              </a:solidFill>
            </a:endParaRPr>
          </a:p>
        </p:txBody>
      </p:sp>
      <p:sp>
        <p:nvSpPr>
          <p:cNvPr id="13" name="文本框 12"/>
          <p:cNvSpPr txBox="1"/>
          <p:nvPr/>
        </p:nvSpPr>
        <p:spPr>
          <a:xfrm>
            <a:off x="6998986" y="2810480"/>
            <a:ext cx="2262158"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00B050"/>
                </a:solidFill>
              </a:rPr>
              <a:t>“难度没有关系？”</a:t>
            </a:r>
            <a:endParaRPr kumimoji="1" lang="zh-CN" altLang="en-US" kern="1200" dirty="0">
              <a:solidFill>
                <a:srgbClr val="00B050"/>
              </a:solidFill>
            </a:endParaRPr>
          </a:p>
        </p:txBody>
      </p:sp>
      <p:sp>
        <p:nvSpPr>
          <p:cNvPr id="14" name="文本框 13"/>
          <p:cNvSpPr txBox="1"/>
          <p:nvPr/>
        </p:nvSpPr>
        <p:spPr>
          <a:xfrm>
            <a:off x="6813099" y="3326748"/>
            <a:ext cx="2492990"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00B050"/>
                </a:solidFill>
              </a:rPr>
              <a:t>“我就不信这么厉害”</a:t>
            </a:r>
            <a:endParaRPr kumimoji="1" lang="zh-CN" altLang="en-US" kern="1200" dirty="0">
              <a:solidFill>
                <a:srgbClr val="00B050"/>
              </a:solidFill>
            </a:endParaRPr>
          </a:p>
        </p:txBody>
      </p:sp>
      <p:pic>
        <p:nvPicPr>
          <p:cNvPr id="15" name="图片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480" y="4289413"/>
            <a:ext cx="5352415" cy="2122667"/>
          </a:xfrm>
          <a:prstGeom prst="rect">
            <a:avLst/>
          </a:prstGeom>
        </p:spPr>
      </p:pic>
      <p:sp>
        <p:nvSpPr>
          <p:cNvPr id="16" name="文本框 15"/>
          <p:cNvSpPr txBox="1"/>
          <p:nvPr/>
        </p:nvSpPr>
        <p:spPr>
          <a:xfrm>
            <a:off x="5778743" y="4378144"/>
            <a:ext cx="2751074" cy="400110"/>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sz="2000" kern="1200" dirty="0" smtClean="0">
                <a:solidFill>
                  <a:srgbClr val="7030A0"/>
                </a:solidFill>
              </a:rPr>
              <a:t>“</a:t>
            </a:r>
            <a:r>
              <a:rPr kumimoji="1" lang="zh-CN" altLang="en-US" sz="2000" dirty="0" smtClean="0">
                <a:solidFill>
                  <a:srgbClr val="7030A0"/>
                </a:solidFill>
              </a:rPr>
              <a:t>价格也太坑爹了吧</a:t>
            </a:r>
            <a:r>
              <a:rPr kumimoji="1" lang="zh-CN" altLang="en-US" sz="2000" kern="1200" dirty="0" smtClean="0">
                <a:solidFill>
                  <a:srgbClr val="7030A0"/>
                </a:solidFill>
              </a:rPr>
              <a:t>”</a:t>
            </a:r>
            <a:endParaRPr kumimoji="1" lang="zh-CN" altLang="en-US" sz="2000" kern="1200" dirty="0">
              <a:solidFill>
                <a:srgbClr val="7030A0"/>
              </a:solidFill>
            </a:endParaRPr>
          </a:p>
        </p:txBody>
      </p:sp>
      <p:sp>
        <p:nvSpPr>
          <p:cNvPr id="17" name="文本框 16"/>
          <p:cNvSpPr txBox="1"/>
          <p:nvPr/>
        </p:nvSpPr>
        <p:spPr>
          <a:xfrm>
            <a:off x="5804391" y="4925190"/>
            <a:ext cx="2723823"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7030A0"/>
                </a:solidFill>
              </a:rPr>
              <a:t>“这红色也是有点醉了”</a:t>
            </a:r>
            <a:endParaRPr kumimoji="1" lang="zh-CN" altLang="en-US" kern="1200" dirty="0">
              <a:solidFill>
                <a:srgbClr val="7030A0"/>
              </a:solidFill>
            </a:endParaRPr>
          </a:p>
        </p:txBody>
      </p:sp>
      <p:sp>
        <p:nvSpPr>
          <p:cNvPr id="18" name="文本框 17"/>
          <p:cNvSpPr txBox="1"/>
          <p:nvPr/>
        </p:nvSpPr>
        <p:spPr>
          <a:xfrm>
            <a:off x="5618504" y="5441458"/>
            <a:ext cx="3187091" cy="369332"/>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kumimoji="1" lang="zh-CN" altLang="en-US" kern="1200" dirty="0" smtClean="0">
                <a:solidFill>
                  <a:srgbClr val="7030A0"/>
                </a:solidFill>
              </a:rPr>
              <a:t>“好吧，脑残果粉才会买吧”</a:t>
            </a:r>
            <a:endParaRPr kumimoji="1" lang="zh-CN" altLang="en-US" kern="1200" dirty="0">
              <a:solidFill>
                <a:srgbClr val="7030A0"/>
              </a:solidFill>
            </a:endParaRPr>
          </a:p>
        </p:txBody>
      </p:sp>
      <p:sp>
        <p:nvSpPr>
          <p:cNvPr id="19" name="TextBox 6"/>
          <p:cNvSpPr txBox="1"/>
          <p:nvPr/>
        </p:nvSpPr>
        <p:spPr>
          <a:xfrm>
            <a:off x="1112878" y="5757492"/>
            <a:ext cx="7359699" cy="1015663"/>
          </a:xfrm>
          <a:prstGeom prst="rect">
            <a:avLst/>
          </a:prstGeom>
          <a:solidFill>
            <a:schemeClr val="accent2">
              <a:lumMod val="20000"/>
              <a:lumOff val="80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eaLnBrk="0" fontAlgn="base" hangingPunct="0">
              <a:spcBef>
                <a:spcPct val="0"/>
              </a:spcBef>
              <a:spcAft>
                <a:spcPct val="0"/>
              </a:spcAft>
            </a:pPr>
            <a:r>
              <a:rPr lang="en-US" altLang="zh-CN" sz="2000" dirty="0" smtClean="0">
                <a:solidFill>
                  <a:prstClr val="black"/>
                </a:solidFill>
                <a:latin typeface="黑体" panose="02010609060101010101" pitchFamily="49" charset="-122"/>
                <a:ea typeface="黑体" panose="02010609060101010101" pitchFamily="49" charset="-122"/>
              </a:rPr>
              <a:t>(1)</a:t>
            </a:r>
            <a:r>
              <a:rPr lang="zh-CN" altLang="en-US" sz="2000" dirty="0" smtClean="0">
                <a:solidFill>
                  <a:prstClr val="black"/>
                </a:solidFill>
                <a:latin typeface="黑体" panose="02010609060101010101" pitchFamily="49" charset="-122"/>
                <a:ea typeface="黑体" panose="02010609060101010101" pitchFamily="49" charset="-122"/>
              </a:rPr>
              <a:t>如何控制生成过程中的观点极性、情感情绪表达</a:t>
            </a:r>
            <a:endParaRPr lang="en-US" altLang="zh-CN" sz="2000" dirty="0" smtClean="0">
              <a:solidFill>
                <a:prstClr val="black"/>
              </a:solidFill>
              <a:latin typeface="黑体" panose="02010609060101010101" pitchFamily="49" charset="-122"/>
              <a:ea typeface="黑体" panose="02010609060101010101" pitchFamily="49" charset="-122"/>
            </a:endParaRPr>
          </a:p>
          <a:p>
            <a:pPr eaLnBrk="0" fontAlgn="base" hangingPunct="0">
              <a:spcBef>
                <a:spcPct val="0"/>
              </a:spcBef>
              <a:spcAft>
                <a:spcPct val="0"/>
              </a:spcAft>
            </a:pPr>
            <a:r>
              <a:rPr lang="en-US" altLang="zh-CN" sz="2000" dirty="0" smtClean="0">
                <a:solidFill>
                  <a:prstClr val="black"/>
                </a:solidFill>
                <a:latin typeface="黑体" panose="02010609060101010101" pitchFamily="49" charset="-122"/>
                <a:ea typeface="黑体" panose="02010609060101010101" pitchFamily="49" charset="-122"/>
              </a:rPr>
              <a:t>(2)</a:t>
            </a:r>
            <a:r>
              <a:rPr lang="zh-CN" altLang="en-US" sz="2000" dirty="0" smtClean="0">
                <a:solidFill>
                  <a:prstClr val="black"/>
                </a:solidFill>
                <a:latin typeface="黑体" panose="02010609060101010101" pitchFamily="49" charset="-122"/>
                <a:ea typeface="黑体" panose="02010609060101010101" pitchFamily="49" charset="-122"/>
              </a:rPr>
              <a:t>如何控制生成过程中的描述对象、话题、侧面</a:t>
            </a:r>
            <a:endParaRPr lang="en-US" altLang="zh-CN" sz="2000" dirty="0" smtClean="0">
              <a:solidFill>
                <a:prstClr val="black"/>
              </a:solidFill>
              <a:latin typeface="黑体" panose="02010609060101010101" pitchFamily="49" charset="-122"/>
              <a:ea typeface="黑体" panose="02010609060101010101" pitchFamily="49" charset="-122"/>
            </a:endParaRPr>
          </a:p>
          <a:p>
            <a:pPr eaLnBrk="0" fontAlgn="base" hangingPunct="0">
              <a:spcBef>
                <a:spcPct val="0"/>
              </a:spcBef>
              <a:spcAft>
                <a:spcPct val="0"/>
              </a:spcAft>
            </a:pPr>
            <a:r>
              <a:rPr lang="en-US" altLang="zh-CN" sz="2000" dirty="0" smtClean="0">
                <a:solidFill>
                  <a:prstClr val="black"/>
                </a:solidFill>
                <a:latin typeface="黑体" panose="02010609060101010101" pitchFamily="49" charset="-122"/>
                <a:ea typeface="黑体" panose="02010609060101010101" pitchFamily="49" charset="-122"/>
              </a:rPr>
              <a:t>(3)</a:t>
            </a:r>
            <a:r>
              <a:rPr lang="zh-CN" altLang="en-US" sz="2000" dirty="0" smtClean="0">
                <a:solidFill>
                  <a:prstClr val="black"/>
                </a:solidFill>
                <a:latin typeface="黑体" panose="02010609060101010101" pitchFamily="49" charset="-122"/>
                <a:ea typeface="黑体" panose="02010609060101010101" pitchFamily="49" charset="-122"/>
              </a:rPr>
              <a:t>长文本生成：如何控制逻辑、语义的连贯性</a:t>
            </a:r>
            <a:endParaRPr lang="zh-CN" altLang="en-US" sz="2000" dirty="0">
              <a:solidFill>
                <a:prstClr val="black"/>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8891786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Recent Publications</a:t>
            </a:r>
            <a:endParaRPr kumimoji="1" lang="zh-CN" altLang="en-US" b="1" dirty="0"/>
          </a:p>
        </p:txBody>
      </p:sp>
      <p:sp>
        <p:nvSpPr>
          <p:cNvPr id="3" name="内容占位符 2"/>
          <p:cNvSpPr>
            <a:spLocks noGrp="1"/>
          </p:cNvSpPr>
          <p:nvPr>
            <p:ph idx="1"/>
          </p:nvPr>
        </p:nvSpPr>
        <p:spPr/>
        <p:txBody>
          <a:bodyPr>
            <a:normAutofit fontScale="62500" lnSpcReduction="20000"/>
          </a:bodyPr>
          <a:lstStyle/>
          <a:p>
            <a:pPr>
              <a:lnSpc>
                <a:spcPct val="110000"/>
              </a:lnSpc>
            </a:pPr>
            <a:r>
              <a:rPr lang="en-US" altLang="zh-CN" sz="3600" b="1" dirty="0" smtClean="0">
                <a:solidFill>
                  <a:srgbClr val="0000FF"/>
                </a:solidFill>
              </a:rPr>
              <a:t>NLP</a:t>
            </a:r>
            <a:r>
              <a:rPr lang="zh-CN" altLang="en-US" sz="3600" b="1" dirty="0" smtClean="0">
                <a:solidFill>
                  <a:srgbClr val="0000FF"/>
                </a:solidFill>
              </a:rPr>
              <a:t> </a:t>
            </a:r>
            <a:r>
              <a:rPr lang="en-US" altLang="zh-CN" sz="3600" b="1" dirty="0" smtClean="0">
                <a:solidFill>
                  <a:srgbClr val="0000FF"/>
                </a:solidFill>
              </a:rPr>
              <a:t>top</a:t>
            </a:r>
            <a:r>
              <a:rPr lang="zh-CN" altLang="en-US" sz="3600" b="1" dirty="0" smtClean="0">
                <a:solidFill>
                  <a:srgbClr val="0000FF"/>
                </a:solidFill>
              </a:rPr>
              <a:t> </a:t>
            </a:r>
            <a:r>
              <a:rPr lang="en-US" altLang="zh-CN" sz="3600" b="1" dirty="0" smtClean="0">
                <a:solidFill>
                  <a:srgbClr val="0000FF"/>
                </a:solidFill>
              </a:rPr>
              <a:t>conferences</a:t>
            </a:r>
            <a:r>
              <a:rPr lang="en-US" altLang="zh-CN" sz="3600" dirty="0" smtClean="0"/>
              <a:t>:</a:t>
            </a:r>
            <a:r>
              <a:rPr lang="zh-CN" altLang="en-US" sz="3600" dirty="0" smtClean="0"/>
              <a:t> </a:t>
            </a:r>
            <a:r>
              <a:rPr lang="en-US" altLang="zh-CN" sz="3600" dirty="0" smtClean="0"/>
              <a:t>ACL</a:t>
            </a:r>
            <a:r>
              <a:rPr lang="zh-CN" altLang="en-US" sz="3600" dirty="0" smtClean="0"/>
              <a:t> </a:t>
            </a:r>
            <a:r>
              <a:rPr lang="en-US" altLang="zh-CN" sz="3600" dirty="0" smtClean="0"/>
              <a:t>2018(2)</a:t>
            </a:r>
            <a:r>
              <a:rPr lang="en-US" altLang="zh-CN" sz="3600" dirty="0" smtClean="0"/>
              <a:t>,</a:t>
            </a:r>
            <a:r>
              <a:rPr lang="zh-CN" altLang="en-US" sz="3600" dirty="0" smtClean="0"/>
              <a:t> </a:t>
            </a:r>
            <a:r>
              <a:rPr lang="en-US" altLang="zh-CN" sz="3600" dirty="0" smtClean="0"/>
              <a:t>ACL</a:t>
            </a:r>
            <a:r>
              <a:rPr lang="zh-CN" altLang="en-US" sz="3600" dirty="0" smtClean="0"/>
              <a:t> </a:t>
            </a:r>
            <a:r>
              <a:rPr lang="en-US" altLang="zh-CN" sz="3600" dirty="0" smtClean="0"/>
              <a:t>2017,</a:t>
            </a:r>
            <a:r>
              <a:rPr lang="zh-CN" altLang="en-US" sz="3600" dirty="0" smtClean="0"/>
              <a:t> </a:t>
            </a:r>
            <a:r>
              <a:rPr lang="en-US" altLang="zh-CN" sz="3600" dirty="0" smtClean="0"/>
              <a:t>ACL</a:t>
            </a:r>
            <a:r>
              <a:rPr lang="zh-CN" altLang="en-US" sz="3600" dirty="0" smtClean="0"/>
              <a:t> </a:t>
            </a:r>
            <a:r>
              <a:rPr lang="en-US" altLang="zh-CN" sz="3600" dirty="0" smtClean="0"/>
              <a:t>2016(2),</a:t>
            </a:r>
            <a:r>
              <a:rPr lang="zh-CN" altLang="en-US" sz="3600" dirty="0" smtClean="0"/>
              <a:t> </a:t>
            </a:r>
            <a:r>
              <a:rPr lang="en-US" altLang="zh-CN" sz="3600" dirty="0" smtClean="0"/>
              <a:t>EMNLP</a:t>
            </a:r>
            <a:r>
              <a:rPr lang="zh-CN" altLang="en-US" sz="3600" dirty="0" smtClean="0"/>
              <a:t> </a:t>
            </a:r>
            <a:r>
              <a:rPr lang="zh-CN" altLang="zh-CN" sz="3600" dirty="0" smtClean="0"/>
              <a:t>2</a:t>
            </a:r>
            <a:r>
              <a:rPr lang="en-US" altLang="zh-CN" sz="3600" dirty="0" smtClean="0"/>
              <a:t>016,</a:t>
            </a:r>
            <a:r>
              <a:rPr lang="zh-CN" altLang="en-US" sz="3600" dirty="0" smtClean="0"/>
              <a:t> </a:t>
            </a:r>
            <a:r>
              <a:rPr lang="en-US" altLang="zh-CN" sz="3600" dirty="0" smtClean="0"/>
              <a:t>ACL</a:t>
            </a:r>
            <a:r>
              <a:rPr lang="zh-CN" altLang="en-US" sz="3600" dirty="0" smtClean="0"/>
              <a:t> </a:t>
            </a:r>
            <a:r>
              <a:rPr lang="en-US" altLang="zh-CN" sz="3600" dirty="0" smtClean="0"/>
              <a:t>2015,</a:t>
            </a:r>
            <a:r>
              <a:rPr lang="zh-CN" altLang="en-US" sz="3600" dirty="0" smtClean="0"/>
              <a:t> </a:t>
            </a:r>
            <a:r>
              <a:rPr lang="en-US" altLang="zh-CN" sz="3600" dirty="0" smtClean="0"/>
              <a:t>ACL</a:t>
            </a:r>
            <a:r>
              <a:rPr lang="zh-CN" altLang="en-US" sz="3600" dirty="0" smtClean="0"/>
              <a:t> </a:t>
            </a:r>
            <a:r>
              <a:rPr lang="en-US" altLang="zh-CN" sz="3600" dirty="0" smtClean="0"/>
              <a:t>2014,</a:t>
            </a:r>
            <a:r>
              <a:rPr lang="zh-CN" altLang="en-US" sz="3600" dirty="0" smtClean="0"/>
              <a:t> </a:t>
            </a:r>
            <a:r>
              <a:rPr lang="en-US" altLang="zh-CN" sz="3600" dirty="0" smtClean="0"/>
              <a:t>EMNLP</a:t>
            </a:r>
            <a:r>
              <a:rPr lang="zh-CN" altLang="en-US" sz="3600" dirty="0" smtClean="0"/>
              <a:t> </a:t>
            </a:r>
            <a:r>
              <a:rPr lang="en-US" altLang="zh-CN" sz="3600" dirty="0" smtClean="0"/>
              <a:t>2014,</a:t>
            </a:r>
            <a:r>
              <a:rPr lang="zh-CN" altLang="en-US" sz="3600" dirty="0" smtClean="0"/>
              <a:t> </a:t>
            </a:r>
            <a:r>
              <a:rPr lang="en-US" altLang="zh-CN" sz="3600" dirty="0" smtClean="0"/>
              <a:t>ACL</a:t>
            </a:r>
            <a:r>
              <a:rPr lang="zh-CN" altLang="en-US" sz="3600" dirty="0" smtClean="0"/>
              <a:t> </a:t>
            </a:r>
            <a:r>
              <a:rPr lang="en-US" altLang="zh-CN" sz="3600" dirty="0" smtClean="0"/>
              <a:t>2012,</a:t>
            </a:r>
            <a:r>
              <a:rPr lang="zh-CN" altLang="en-US" sz="3600" dirty="0" smtClean="0"/>
              <a:t> </a:t>
            </a:r>
            <a:r>
              <a:rPr lang="en-US" altLang="zh-CN" sz="3600" dirty="0" smtClean="0"/>
              <a:t>ACL</a:t>
            </a:r>
            <a:r>
              <a:rPr lang="zh-CN" altLang="en-US" sz="3600" dirty="0" smtClean="0"/>
              <a:t> </a:t>
            </a:r>
            <a:r>
              <a:rPr lang="en-US" altLang="zh-CN" sz="3600" dirty="0" smtClean="0"/>
              <a:t>2010,</a:t>
            </a:r>
            <a:r>
              <a:rPr lang="zh-CN" altLang="en-US" sz="3600" dirty="0" smtClean="0"/>
              <a:t> </a:t>
            </a:r>
            <a:r>
              <a:rPr lang="en-US" altLang="zh-CN" sz="3600" dirty="0" smtClean="0"/>
              <a:t>ACL</a:t>
            </a:r>
            <a:r>
              <a:rPr lang="zh-CN" altLang="en-US" sz="3600" dirty="0" smtClean="0"/>
              <a:t> </a:t>
            </a:r>
            <a:r>
              <a:rPr lang="en-US" altLang="zh-CN" sz="3600" dirty="0" smtClean="0"/>
              <a:t>2009</a:t>
            </a:r>
          </a:p>
          <a:p>
            <a:pPr>
              <a:lnSpc>
                <a:spcPct val="110000"/>
              </a:lnSpc>
            </a:pPr>
            <a:r>
              <a:rPr lang="en-US" altLang="zh-CN" sz="3600" b="1" dirty="0" smtClean="0">
                <a:solidFill>
                  <a:srgbClr val="0000FF"/>
                </a:solidFill>
              </a:rPr>
              <a:t>AI</a:t>
            </a:r>
            <a:r>
              <a:rPr lang="zh-CN" altLang="en-US" sz="3600" b="1" dirty="0" smtClean="0">
                <a:solidFill>
                  <a:srgbClr val="0000FF"/>
                </a:solidFill>
              </a:rPr>
              <a:t> </a:t>
            </a:r>
            <a:r>
              <a:rPr lang="en-US" altLang="zh-CN" sz="3600" b="1" dirty="0" smtClean="0">
                <a:solidFill>
                  <a:srgbClr val="0000FF"/>
                </a:solidFill>
              </a:rPr>
              <a:t>top</a:t>
            </a:r>
            <a:r>
              <a:rPr lang="zh-CN" altLang="en-US" sz="3600" b="1" dirty="0" smtClean="0">
                <a:solidFill>
                  <a:srgbClr val="0000FF"/>
                </a:solidFill>
              </a:rPr>
              <a:t> </a:t>
            </a:r>
            <a:r>
              <a:rPr lang="en-US" altLang="zh-CN" sz="3600" b="1" dirty="0" smtClean="0">
                <a:solidFill>
                  <a:srgbClr val="0000FF"/>
                </a:solidFill>
              </a:rPr>
              <a:t>conferences</a:t>
            </a:r>
            <a:r>
              <a:rPr lang="en-US" altLang="zh-CN" sz="3600" dirty="0" smtClean="0"/>
              <a:t>:</a:t>
            </a:r>
            <a:r>
              <a:rPr lang="zh-CN" altLang="en-US" sz="3600" dirty="0" smtClean="0"/>
              <a:t> </a:t>
            </a:r>
            <a:r>
              <a:rPr lang="en-US" altLang="zh-CN" sz="3600" dirty="0" smtClean="0"/>
              <a:t>IJCAI</a:t>
            </a:r>
            <a:r>
              <a:rPr lang="zh-CN" altLang="en-US" sz="3600" dirty="0" smtClean="0"/>
              <a:t> </a:t>
            </a:r>
            <a:r>
              <a:rPr lang="en-US" altLang="zh-CN" sz="3600" dirty="0" smtClean="0"/>
              <a:t>(4),</a:t>
            </a:r>
            <a:r>
              <a:rPr lang="zh-CN" altLang="en-US" sz="3600" dirty="0" smtClean="0"/>
              <a:t> </a:t>
            </a:r>
            <a:r>
              <a:rPr lang="en-US" altLang="zh-CN" sz="3600" dirty="0" smtClean="0"/>
              <a:t>AAAI</a:t>
            </a:r>
            <a:r>
              <a:rPr lang="zh-CN" altLang="en-US" sz="3600" dirty="0" smtClean="0"/>
              <a:t> </a:t>
            </a:r>
            <a:r>
              <a:rPr lang="en-US" altLang="zh-CN" sz="3600" dirty="0" smtClean="0"/>
              <a:t>2018(4),</a:t>
            </a:r>
            <a:r>
              <a:rPr lang="zh-CN" altLang="en-US" sz="3600" dirty="0" smtClean="0"/>
              <a:t> </a:t>
            </a:r>
            <a:r>
              <a:rPr lang="en-US" altLang="zh-CN" sz="3600" dirty="0" smtClean="0"/>
              <a:t>AAAI</a:t>
            </a:r>
            <a:r>
              <a:rPr lang="zh-CN" altLang="en-US" sz="3600" dirty="0" smtClean="0"/>
              <a:t> </a:t>
            </a:r>
            <a:r>
              <a:rPr lang="en-US" altLang="zh-CN" sz="3600" dirty="0" smtClean="0"/>
              <a:t>2017,</a:t>
            </a:r>
            <a:r>
              <a:rPr lang="zh-CN" altLang="en-US" sz="3600" dirty="0" smtClean="0"/>
              <a:t> </a:t>
            </a:r>
            <a:r>
              <a:rPr lang="en-US" altLang="zh-CN" sz="3600" dirty="0" smtClean="0"/>
              <a:t>IJCAI</a:t>
            </a:r>
            <a:r>
              <a:rPr lang="zh-CN" altLang="en-US" sz="3600" dirty="0" smtClean="0"/>
              <a:t> </a:t>
            </a:r>
            <a:r>
              <a:rPr lang="en-US" altLang="zh-CN" sz="3600" dirty="0" smtClean="0"/>
              <a:t>2016</a:t>
            </a:r>
            <a:r>
              <a:rPr lang="zh-CN" altLang="en-US" sz="3600" dirty="0" smtClean="0"/>
              <a:t>, </a:t>
            </a:r>
            <a:r>
              <a:rPr lang="en-US" altLang="zh-CN" sz="3600" dirty="0" smtClean="0"/>
              <a:t>AAAI</a:t>
            </a:r>
            <a:r>
              <a:rPr lang="zh-CN" altLang="en-US" sz="3600" dirty="0" smtClean="0"/>
              <a:t> </a:t>
            </a:r>
            <a:r>
              <a:rPr lang="en-US" altLang="zh-CN" sz="3600" dirty="0" smtClean="0"/>
              <a:t>2016,</a:t>
            </a:r>
            <a:r>
              <a:rPr lang="zh-CN" altLang="en-US" sz="3600" dirty="0" smtClean="0"/>
              <a:t> </a:t>
            </a:r>
            <a:r>
              <a:rPr lang="en-US" altLang="zh-CN" sz="3600" dirty="0" smtClean="0"/>
              <a:t>IJCAI</a:t>
            </a:r>
            <a:r>
              <a:rPr lang="zh-CN" altLang="en-US" sz="3600" dirty="0" smtClean="0"/>
              <a:t> </a:t>
            </a:r>
            <a:r>
              <a:rPr lang="en-US" altLang="zh-CN" sz="3600" dirty="0" smtClean="0"/>
              <a:t>2015,</a:t>
            </a:r>
            <a:r>
              <a:rPr lang="zh-CN" altLang="en-US" sz="3600" dirty="0" smtClean="0"/>
              <a:t> </a:t>
            </a:r>
            <a:r>
              <a:rPr lang="en-US" altLang="zh-CN" sz="3600" dirty="0" smtClean="0"/>
              <a:t>AAAI</a:t>
            </a:r>
            <a:r>
              <a:rPr lang="zh-CN" altLang="en-US" sz="3600" dirty="0" smtClean="0"/>
              <a:t> </a:t>
            </a:r>
            <a:r>
              <a:rPr lang="en-US" altLang="zh-CN" sz="3600" dirty="0" smtClean="0"/>
              <a:t>2012</a:t>
            </a:r>
            <a:r>
              <a:rPr lang="zh-CN" altLang="en-US" sz="3600" dirty="0" smtClean="0"/>
              <a:t>,</a:t>
            </a:r>
            <a:r>
              <a:rPr lang="en-US" altLang="zh-CN" sz="3600" dirty="0" smtClean="0"/>
              <a:t>IJCAI</a:t>
            </a:r>
            <a:r>
              <a:rPr lang="zh-CN" altLang="en-US" sz="3600" dirty="0" smtClean="0"/>
              <a:t> </a:t>
            </a:r>
            <a:r>
              <a:rPr lang="en-US" altLang="zh-CN" sz="3600" dirty="0" smtClean="0"/>
              <a:t>2011</a:t>
            </a:r>
          </a:p>
          <a:p>
            <a:pPr>
              <a:lnSpc>
                <a:spcPct val="110000"/>
              </a:lnSpc>
            </a:pPr>
            <a:r>
              <a:rPr lang="en-US" altLang="zh-CN" sz="3600" b="1" dirty="0" smtClean="0">
                <a:solidFill>
                  <a:srgbClr val="0000FF"/>
                </a:solidFill>
              </a:rPr>
              <a:t>Data</a:t>
            </a:r>
            <a:r>
              <a:rPr lang="zh-CN" altLang="en-US" sz="3600" b="1" dirty="0" smtClean="0">
                <a:solidFill>
                  <a:srgbClr val="0000FF"/>
                </a:solidFill>
              </a:rPr>
              <a:t> </a:t>
            </a:r>
            <a:r>
              <a:rPr lang="en-US" altLang="zh-CN" sz="3600" b="1" dirty="0" smtClean="0">
                <a:solidFill>
                  <a:srgbClr val="0000FF"/>
                </a:solidFill>
              </a:rPr>
              <a:t>Mining</a:t>
            </a:r>
            <a:r>
              <a:rPr lang="zh-CN" altLang="en-US" sz="3600" b="1" dirty="0" smtClean="0">
                <a:solidFill>
                  <a:srgbClr val="0000FF"/>
                </a:solidFill>
              </a:rPr>
              <a:t> </a:t>
            </a:r>
            <a:r>
              <a:rPr lang="en-US" altLang="zh-CN" sz="3600" b="1" dirty="0" smtClean="0">
                <a:solidFill>
                  <a:srgbClr val="0000FF"/>
                </a:solidFill>
              </a:rPr>
              <a:t>conferences</a:t>
            </a:r>
            <a:r>
              <a:rPr lang="en-US" altLang="zh-CN" sz="3600" dirty="0" smtClean="0"/>
              <a:t>:</a:t>
            </a:r>
            <a:r>
              <a:rPr lang="zh-CN" altLang="en-US" sz="3600" dirty="0" smtClean="0"/>
              <a:t> </a:t>
            </a:r>
            <a:r>
              <a:rPr lang="en-US" altLang="zh-CN" sz="3600" dirty="0" smtClean="0"/>
              <a:t>WWW</a:t>
            </a:r>
            <a:r>
              <a:rPr lang="zh-CN" altLang="en-US" sz="3600" dirty="0" smtClean="0"/>
              <a:t> </a:t>
            </a:r>
            <a:r>
              <a:rPr lang="en-US" altLang="zh-CN" sz="3600" dirty="0" smtClean="0"/>
              <a:t>2018,</a:t>
            </a:r>
            <a:r>
              <a:rPr lang="zh-CN" altLang="en-US" sz="3600" dirty="0" smtClean="0"/>
              <a:t> </a:t>
            </a:r>
            <a:r>
              <a:rPr lang="en-US" altLang="zh-CN" sz="3600" dirty="0" smtClean="0"/>
              <a:t>CIKM</a:t>
            </a:r>
            <a:r>
              <a:rPr lang="zh-CN" altLang="en-US" sz="3600" dirty="0" smtClean="0"/>
              <a:t> </a:t>
            </a:r>
            <a:r>
              <a:rPr lang="en-US" altLang="zh-CN" sz="3600" dirty="0" smtClean="0"/>
              <a:t>2014,</a:t>
            </a:r>
            <a:r>
              <a:rPr lang="zh-CN" altLang="en-US" sz="3600" dirty="0" smtClean="0"/>
              <a:t> </a:t>
            </a:r>
            <a:r>
              <a:rPr lang="en-US" altLang="zh-CN" sz="3600" dirty="0" smtClean="0"/>
              <a:t>CIKM</a:t>
            </a:r>
            <a:r>
              <a:rPr lang="zh-CN" altLang="en-US" sz="3600" dirty="0" smtClean="0"/>
              <a:t> </a:t>
            </a:r>
            <a:r>
              <a:rPr lang="en-US" altLang="zh-CN" sz="3600" dirty="0" smtClean="0"/>
              <a:t>2013,</a:t>
            </a:r>
            <a:r>
              <a:rPr lang="zh-CN" altLang="en-US" sz="3600" dirty="0" smtClean="0"/>
              <a:t> </a:t>
            </a:r>
            <a:r>
              <a:rPr lang="en-US" altLang="zh-CN" sz="3600" dirty="0" smtClean="0"/>
              <a:t>CIKM</a:t>
            </a:r>
            <a:r>
              <a:rPr lang="zh-CN" altLang="en-US" sz="3600" dirty="0" smtClean="0"/>
              <a:t> </a:t>
            </a:r>
            <a:r>
              <a:rPr lang="en-US" altLang="zh-CN" sz="3600" dirty="0" smtClean="0"/>
              <a:t>2012,</a:t>
            </a:r>
            <a:r>
              <a:rPr lang="zh-CN" altLang="en-US" sz="3600" dirty="0" smtClean="0"/>
              <a:t> </a:t>
            </a:r>
            <a:r>
              <a:rPr lang="en-US" altLang="zh-CN" sz="3600" dirty="0" smtClean="0"/>
              <a:t>ICDM</a:t>
            </a:r>
            <a:r>
              <a:rPr lang="zh-CN" altLang="en-US" sz="3600" dirty="0" smtClean="0"/>
              <a:t> </a:t>
            </a:r>
            <a:r>
              <a:rPr lang="en-US" altLang="zh-CN" sz="3600" dirty="0" smtClean="0"/>
              <a:t>2012,</a:t>
            </a:r>
            <a:r>
              <a:rPr lang="zh-CN" altLang="en-US" sz="3600" dirty="0" smtClean="0"/>
              <a:t> </a:t>
            </a:r>
            <a:r>
              <a:rPr lang="en-US" altLang="zh-CN" sz="3600" dirty="0" smtClean="0"/>
              <a:t>ICDM</a:t>
            </a:r>
            <a:r>
              <a:rPr lang="zh-CN" altLang="en-US" sz="3600" dirty="0" smtClean="0"/>
              <a:t> </a:t>
            </a:r>
            <a:r>
              <a:rPr lang="en-US" altLang="zh-CN" sz="3600" dirty="0" smtClean="0"/>
              <a:t>2009,</a:t>
            </a:r>
            <a:r>
              <a:rPr lang="zh-CN" altLang="en-US" sz="3600" dirty="0" smtClean="0"/>
              <a:t> </a:t>
            </a:r>
            <a:r>
              <a:rPr lang="en-US" altLang="zh-CN" sz="3600" dirty="0" smtClean="0"/>
              <a:t>ICDM</a:t>
            </a:r>
            <a:r>
              <a:rPr lang="zh-CN" altLang="en-US" sz="3600" dirty="0" smtClean="0"/>
              <a:t> </a:t>
            </a:r>
            <a:r>
              <a:rPr lang="en-US" altLang="zh-CN" sz="3600" dirty="0" smtClean="0"/>
              <a:t>2008</a:t>
            </a:r>
          </a:p>
          <a:p>
            <a:pPr>
              <a:lnSpc>
                <a:spcPct val="110000"/>
              </a:lnSpc>
            </a:pPr>
            <a:r>
              <a:rPr lang="en-US" altLang="zh-CN" sz="3600" u="sng" dirty="0" smtClean="0">
                <a:solidFill>
                  <a:srgbClr val="FF0000"/>
                </a:solidFill>
              </a:rPr>
              <a:t>Best</a:t>
            </a:r>
            <a:r>
              <a:rPr lang="zh-CN" altLang="en-US" sz="3600" u="sng" dirty="0" smtClean="0">
                <a:solidFill>
                  <a:srgbClr val="FF0000"/>
                </a:solidFill>
              </a:rPr>
              <a:t> </a:t>
            </a:r>
            <a:r>
              <a:rPr lang="en-US" altLang="zh-CN" sz="3600" u="sng" dirty="0" smtClean="0">
                <a:solidFill>
                  <a:srgbClr val="FF0000"/>
                </a:solidFill>
              </a:rPr>
              <a:t>papers</a:t>
            </a:r>
            <a:endParaRPr lang="en-US" altLang="zh-TW" sz="3600" u="sng" dirty="0" smtClean="0">
              <a:solidFill>
                <a:srgbClr val="FF0000"/>
              </a:solidFill>
            </a:endParaRPr>
          </a:p>
          <a:p>
            <a:pPr marL="685800" indent="-685800">
              <a:lnSpc>
                <a:spcPct val="110000"/>
              </a:lnSpc>
              <a:buFont typeface="Wingdings" charset="2"/>
              <a:buChar char="ü"/>
            </a:pPr>
            <a:r>
              <a:rPr lang="en-US" altLang="zh-TW" dirty="0" smtClean="0"/>
              <a:t>COLING</a:t>
            </a:r>
            <a:r>
              <a:rPr lang="zh-CN" altLang="en-US" dirty="0" smtClean="0"/>
              <a:t> </a:t>
            </a:r>
            <a:r>
              <a:rPr lang="en-US" altLang="zh-TW" dirty="0" smtClean="0"/>
              <a:t>2010</a:t>
            </a:r>
            <a:r>
              <a:rPr lang="zh-CN" altLang="en-US" dirty="0" smtClean="0"/>
              <a:t> </a:t>
            </a:r>
            <a:r>
              <a:rPr lang="en-US" altLang="zh-CN" dirty="0" smtClean="0"/>
              <a:t>best</a:t>
            </a:r>
            <a:r>
              <a:rPr lang="zh-CN" altLang="en-US" dirty="0" smtClean="0"/>
              <a:t> </a:t>
            </a:r>
            <a:r>
              <a:rPr lang="en-US" altLang="zh-CN" dirty="0" smtClean="0"/>
              <a:t>paper</a:t>
            </a:r>
          </a:p>
          <a:p>
            <a:pPr marL="685800" indent="-685800">
              <a:lnSpc>
                <a:spcPct val="110000"/>
              </a:lnSpc>
              <a:buFont typeface="Wingdings" charset="2"/>
              <a:buChar char="ü"/>
            </a:pPr>
            <a:r>
              <a:rPr lang="en-US" altLang="zh-CN" dirty="0" smtClean="0"/>
              <a:t>ACL</a:t>
            </a:r>
            <a:r>
              <a:rPr lang="zh-CN" altLang="en-US" dirty="0" smtClean="0"/>
              <a:t> </a:t>
            </a:r>
            <a:r>
              <a:rPr lang="en-US" altLang="zh-CN" dirty="0" smtClean="0"/>
              <a:t>2012</a:t>
            </a:r>
            <a:r>
              <a:rPr lang="zh-CN" altLang="en-US" dirty="0"/>
              <a:t> </a:t>
            </a:r>
            <a:r>
              <a:rPr lang="en-US" altLang="zh-CN" dirty="0" smtClean="0"/>
              <a:t>best</a:t>
            </a:r>
            <a:r>
              <a:rPr lang="zh-CN" altLang="en-US" dirty="0" smtClean="0"/>
              <a:t> </a:t>
            </a:r>
            <a:r>
              <a:rPr lang="en-US" altLang="zh-CN" dirty="0" smtClean="0"/>
              <a:t>student</a:t>
            </a:r>
            <a:r>
              <a:rPr lang="zh-CN" altLang="en-US" dirty="0" smtClean="0"/>
              <a:t> </a:t>
            </a:r>
            <a:r>
              <a:rPr lang="en-US" altLang="zh-CN" dirty="0" smtClean="0"/>
              <a:t>paper</a:t>
            </a:r>
          </a:p>
          <a:p>
            <a:pPr marL="685800" indent="-685800">
              <a:lnSpc>
                <a:spcPct val="110000"/>
              </a:lnSpc>
              <a:buFont typeface="Wingdings" charset="2"/>
              <a:buChar char="ü"/>
            </a:pPr>
            <a:r>
              <a:rPr lang="en-US" altLang="zh-CN" dirty="0" smtClean="0"/>
              <a:t>SDM</a:t>
            </a:r>
            <a:r>
              <a:rPr lang="zh-CN" altLang="en-US" dirty="0" smtClean="0"/>
              <a:t> </a:t>
            </a:r>
            <a:r>
              <a:rPr lang="en-US" altLang="zh-CN" dirty="0" smtClean="0"/>
              <a:t>2014</a:t>
            </a:r>
            <a:r>
              <a:rPr lang="zh-CN" altLang="en-US" dirty="0" smtClean="0"/>
              <a:t> </a:t>
            </a:r>
            <a:r>
              <a:rPr lang="en-US" altLang="zh-CN" dirty="0" smtClean="0"/>
              <a:t>Best</a:t>
            </a:r>
            <a:r>
              <a:rPr lang="zh-CN" altLang="en-US" dirty="0" smtClean="0"/>
              <a:t> </a:t>
            </a:r>
            <a:r>
              <a:rPr lang="en-US" altLang="zh-CN" dirty="0" smtClean="0"/>
              <a:t>Student</a:t>
            </a:r>
            <a:r>
              <a:rPr lang="zh-CN" altLang="en-US" dirty="0" smtClean="0"/>
              <a:t> </a:t>
            </a:r>
            <a:r>
              <a:rPr lang="en-US" altLang="zh-CN" dirty="0" smtClean="0"/>
              <a:t>Paper</a:t>
            </a:r>
            <a:r>
              <a:rPr lang="zh-CN" altLang="en-US" dirty="0" smtClean="0"/>
              <a:t> </a:t>
            </a:r>
            <a:r>
              <a:rPr lang="en-US" altLang="zh-CN" dirty="0" err="1" smtClean="0"/>
              <a:t>Runnerup</a:t>
            </a:r>
            <a:endParaRPr lang="zh-CN" altLang="en-US" dirty="0" smtClean="0"/>
          </a:p>
          <a:p>
            <a:pPr marL="685800" indent="-685800">
              <a:lnSpc>
                <a:spcPct val="110000"/>
              </a:lnSpc>
              <a:buFont typeface="Wingdings" charset="2"/>
              <a:buChar char="ü"/>
            </a:pPr>
            <a:r>
              <a:rPr lang="en-US" altLang="zh-CN" dirty="0" smtClean="0"/>
              <a:t>NLPCC</a:t>
            </a:r>
            <a:r>
              <a:rPr lang="zh-CN" altLang="en-US" dirty="0" smtClean="0"/>
              <a:t> </a:t>
            </a:r>
            <a:r>
              <a:rPr lang="en-US" altLang="zh-CN" dirty="0" smtClean="0"/>
              <a:t>2015</a:t>
            </a:r>
            <a:r>
              <a:rPr lang="zh-CN" altLang="en-US" dirty="0" smtClean="0"/>
              <a:t> </a:t>
            </a:r>
            <a:r>
              <a:rPr lang="en-US" altLang="zh-CN" dirty="0" smtClean="0"/>
              <a:t>best paper</a:t>
            </a:r>
          </a:p>
          <a:p>
            <a:pPr marL="685800" indent="-685800">
              <a:lnSpc>
                <a:spcPct val="110000"/>
              </a:lnSpc>
              <a:buFont typeface="Wingdings" charset="2"/>
              <a:buChar char="ü"/>
            </a:pPr>
            <a:endParaRPr kumimoji="1" lang="zh-CN" altLang="en-US" dirty="0"/>
          </a:p>
        </p:txBody>
      </p:sp>
    </p:spTree>
    <p:extLst>
      <p:ext uri="{BB962C8B-B14F-4D97-AF65-F5344CB8AC3E}">
        <p14:creationId xmlns:p14="http://schemas.microsoft.com/office/powerpoint/2010/main" val="31477500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Conversational</a:t>
            </a:r>
            <a:r>
              <a:rPr kumimoji="1" lang="zh-CN" altLang="en-US" b="1" dirty="0" smtClean="0"/>
              <a:t> </a:t>
            </a:r>
            <a:r>
              <a:rPr kumimoji="1" lang="en-US" altLang="zh-CN" b="1" dirty="0" smtClean="0"/>
              <a:t>AI Group</a:t>
            </a:r>
            <a:endParaRPr kumimoji="1" lang="zh-CN" altLang="en-US" b="1" dirty="0"/>
          </a:p>
        </p:txBody>
      </p:sp>
      <p:sp>
        <p:nvSpPr>
          <p:cNvPr id="3" name="内容占位符 2"/>
          <p:cNvSpPr>
            <a:spLocks noGrp="1"/>
          </p:cNvSpPr>
          <p:nvPr>
            <p:ph idx="1"/>
          </p:nvPr>
        </p:nvSpPr>
        <p:spPr/>
        <p:txBody>
          <a:bodyPr>
            <a:normAutofit fontScale="92500" lnSpcReduction="20000"/>
          </a:bodyPr>
          <a:lstStyle/>
          <a:p>
            <a:r>
              <a:rPr kumimoji="1" lang="en-US" altLang="zh-CN" dirty="0" smtClean="0"/>
              <a:t>Faculty</a:t>
            </a:r>
          </a:p>
          <a:p>
            <a:pPr lvl="1"/>
            <a:r>
              <a:rPr kumimoji="1" lang="en-US" altLang="zh-CN" dirty="0" smtClean="0"/>
              <a:t>Prof. </a:t>
            </a:r>
            <a:r>
              <a:rPr kumimoji="1" lang="en-US" altLang="zh-CN" dirty="0" err="1" smtClean="0"/>
              <a:t>Xiaoyan</a:t>
            </a:r>
            <a:r>
              <a:rPr kumimoji="1" lang="en-US" altLang="zh-CN" dirty="0" smtClean="0"/>
              <a:t> Zhu</a:t>
            </a:r>
          </a:p>
          <a:p>
            <a:pPr lvl="1"/>
            <a:r>
              <a:rPr kumimoji="1" lang="en-US" altLang="zh-CN" dirty="0" smtClean="0"/>
              <a:t>A/Prof. </a:t>
            </a:r>
            <a:r>
              <a:rPr kumimoji="1" lang="en-US" altLang="zh-CN" dirty="0" err="1" smtClean="0"/>
              <a:t>Minlie</a:t>
            </a:r>
            <a:r>
              <a:rPr kumimoji="1" lang="en-US" altLang="zh-CN" dirty="0" smtClean="0"/>
              <a:t> Huang</a:t>
            </a:r>
          </a:p>
          <a:p>
            <a:r>
              <a:rPr kumimoji="1" lang="en-US" altLang="zh-CN" dirty="0" smtClean="0"/>
              <a:t>Students</a:t>
            </a:r>
          </a:p>
          <a:p>
            <a:pPr lvl="1"/>
            <a:r>
              <a:rPr kumimoji="1" lang="en-US" altLang="zh-CN" dirty="0" smtClean="0"/>
              <a:t>8 PhD students</a:t>
            </a:r>
          </a:p>
          <a:p>
            <a:pPr lvl="1"/>
            <a:r>
              <a:rPr kumimoji="1" lang="en-US" altLang="zh-CN" dirty="0" smtClean="0"/>
              <a:t>4 Master students</a:t>
            </a:r>
          </a:p>
          <a:p>
            <a:pPr lvl="1"/>
            <a:r>
              <a:rPr kumimoji="1" lang="en-US" altLang="zh-CN" dirty="0" smtClean="0"/>
              <a:t>20+ Undergraduates</a:t>
            </a:r>
          </a:p>
          <a:p>
            <a:r>
              <a:rPr kumimoji="1" lang="en-US" altLang="zh-CN" dirty="0" smtClean="0"/>
              <a:t>Meeting</a:t>
            </a:r>
          </a:p>
          <a:p>
            <a:pPr lvl="1"/>
            <a:r>
              <a:rPr kumimoji="1" lang="en-US" altLang="zh-CN" dirty="0" smtClean="0"/>
              <a:t>Group seminar on Thursday</a:t>
            </a:r>
          </a:p>
          <a:p>
            <a:pPr lvl="1"/>
            <a:r>
              <a:rPr kumimoji="1" lang="en-US" altLang="zh-CN" dirty="0" smtClean="0"/>
              <a:t>PhD seminar on Friday</a:t>
            </a:r>
            <a:endParaRPr kumimoji="1" lang="zh-CN" altLang="en-US" dirty="0"/>
          </a:p>
        </p:txBody>
      </p:sp>
      <p:pic>
        <p:nvPicPr>
          <p:cNvPr id="4" name="图片 3" descr="Macintosh HD:Users:aihuang:Desktop:examplephoto.jpg"/>
          <p:cNvPicPr/>
          <p:nvPr/>
        </p:nvPicPr>
        <p:blipFill>
          <a:blip r:embed="rId2">
            <a:extLst>
              <a:ext uri="{28A0092B-C50C-407E-A947-70E740481C1C}">
                <a14:useLocalDpi xmlns:a14="http://schemas.microsoft.com/office/drawing/2010/main" val="0"/>
              </a:ext>
            </a:extLst>
          </a:blip>
          <a:srcRect/>
          <a:stretch>
            <a:fillRect/>
          </a:stretch>
        </p:blipFill>
        <p:spPr bwMode="auto">
          <a:xfrm>
            <a:off x="6514794" y="3888007"/>
            <a:ext cx="1742162" cy="2546020"/>
          </a:xfrm>
          <a:prstGeom prst="rect">
            <a:avLst/>
          </a:prstGeom>
          <a:noFill/>
          <a:ln>
            <a:noFill/>
          </a:ln>
        </p:spPr>
      </p:pic>
      <p:pic>
        <p:nvPicPr>
          <p:cNvPr id="5" name="图片 4" descr="朱小燕.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4794" y="1329959"/>
            <a:ext cx="1678016" cy="2237355"/>
          </a:xfrm>
          <a:prstGeom prst="rect">
            <a:avLst/>
          </a:prstGeom>
        </p:spPr>
      </p:pic>
    </p:spTree>
    <p:extLst>
      <p:ext uri="{BB962C8B-B14F-4D97-AF65-F5344CB8AC3E}">
        <p14:creationId xmlns:p14="http://schemas.microsoft.com/office/powerpoint/2010/main" val="34173214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Undergraduate</a:t>
            </a:r>
            <a:r>
              <a:rPr kumimoji="1" lang="zh-CN" altLang="en-US" b="1" dirty="0" smtClean="0"/>
              <a:t> </a:t>
            </a:r>
            <a:r>
              <a:rPr kumimoji="1" lang="en-US" altLang="zh-CN" b="1" dirty="0" smtClean="0"/>
              <a:t>First-author</a:t>
            </a:r>
            <a:r>
              <a:rPr kumimoji="1" lang="zh-CN" altLang="en-US" b="1" dirty="0" smtClean="0"/>
              <a:t> </a:t>
            </a:r>
            <a:r>
              <a:rPr kumimoji="1" lang="en-US" altLang="zh-CN" b="1" dirty="0" smtClean="0"/>
              <a:t>Papers</a:t>
            </a:r>
            <a:endParaRPr kumimoji="1" lang="zh-CN" altLang="en-US" b="1" dirty="0"/>
          </a:p>
        </p:txBody>
      </p:sp>
      <p:sp>
        <p:nvSpPr>
          <p:cNvPr id="3" name="内容占位符 2"/>
          <p:cNvSpPr>
            <a:spLocks noGrp="1"/>
          </p:cNvSpPr>
          <p:nvPr>
            <p:ph idx="1"/>
          </p:nvPr>
        </p:nvSpPr>
        <p:spPr/>
        <p:txBody>
          <a:bodyPr>
            <a:normAutofit/>
          </a:bodyPr>
          <a:lstStyle/>
          <a:p>
            <a:pPr>
              <a:lnSpc>
                <a:spcPct val="110000"/>
              </a:lnSpc>
            </a:pPr>
            <a:r>
              <a:rPr lang="en-US" altLang="zh-CN" dirty="0" err="1" smtClean="0"/>
              <a:t>Wenjie</a:t>
            </a:r>
            <a:r>
              <a:rPr lang="zh-CN" altLang="en-US" dirty="0" smtClean="0"/>
              <a:t> </a:t>
            </a:r>
            <a:r>
              <a:rPr lang="en-US" altLang="zh-CN" dirty="0" smtClean="0"/>
              <a:t>Wang:</a:t>
            </a:r>
            <a:r>
              <a:rPr lang="zh-CN" altLang="en-US" dirty="0" smtClean="0"/>
              <a:t> </a:t>
            </a:r>
            <a:r>
              <a:rPr lang="en-US" altLang="zh-CN" dirty="0" smtClean="0"/>
              <a:t>SIGIR</a:t>
            </a:r>
            <a:r>
              <a:rPr lang="zh-CN" altLang="en-US" dirty="0" smtClean="0"/>
              <a:t> </a:t>
            </a:r>
            <a:r>
              <a:rPr lang="en-US" altLang="zh-CN" dirty="0" smtClean="0"/>
              <a:t>2018</a:t>
            </a:r>
            <a:r>
              <a:rPr lang="zh-CN" altLang="en-US" dirty="0" smtClean="0"/>
              <a:t> </a:t>
            </a:r>
            <a:r>
              <a:rPr lang="en-US" altLang="zh-CN" dirty="0" smtClean="0"/>
              <a:t>(</a:t>
            </a:r>
            <a:r>
              <a:rPr lang="zh-CN" altLang="en-US" dirty="0" smtClean="0"/>
              <a:t>山东大学大三</a:t>
            </a:r>
            <a:r>
              <a:rPr lang="en-US" altLang="zh-CN" dirty="0" smtClean="0"/>
              <a:t>)</a:t>
            </a:r>
            <a:endParaRPr lang="en-US" altLang="zh-CN" dirty="0" smtClean="0"/>
          </a:p>
          <a:p>
            <a:pPr>
              <a:lnSpc>
                <a:spcPct val="110000"/>
              </a:lnSpc>
            </a:pPr>
            <a:r>
              <a:rPr lang="en-US" altLang="zh-CN" dirty="0" err="1" smtClean="0"/>
              <a:t>Tianyang</a:t>
            </a:r>
            <a:r>
              <a:rPr lang="zh-CN" altLang="en-US" dirty="0" smtClean="0"/>
              <a:t> </a:t>
            </a:r>
            <a:r>
              <a:rPr lang="en-US" altLang="zh-CN" dirty="0" smtClean="0"/>
              <a:t>Zhang:</a:t>
            </a:r>
            <a:r>
              <a:rPr lang="zh-CN" altLang="en-US" dirty="0" smtClean="0"/>
              <a:t> </a:t>
            </a:r>
            <a:r>
              <a:rPr lang="en-US" altLang="zh-CN" dirty="0" smtClean="0"/>
              <a:t>AAAI</a:t>
            </a:r>
            <a:r>
              <a:rPr lang="zh-CN" altLang="en-US" dirty="0" smtClean="0"/>
              <a:t> </a:t>
            </a:r>
            <a:r>
              <a:rPr lang="en-US" altLang="zh-CN" dirty="0" smtClean="0"/>
              <a:t>2018</a:t>
            </a:r>
            <a:r>
              <a:rPr lang="zh-CN" altLang="en-US" dirty="0" smtClean="0"/>
              <a:t> </a:t>
            </a:r>
            <a:r>
              <a:rPr lang="en-US" altLang="zh-CN" dirty="0"/>
              <a:t>(</a:t>
            </a:r>
            <a:r>
              <a:rPr lang="zh-CN" altLang="en-US" dirty="0"/>
              <a:t>计</a:t>
            </a:r>
            <a:r>
              <a:rPr lang="en-US" altLang="zh-CN" dirty="0"/>
              <a:t>53)</a:t>
            </a:r>
            <a:endParaRPr lang="en-US" altLang="zh-CN" dirty="0" smtClean="0"/>
          </a:p>
          <a:p>
            <a:pPr>
              <a:lnSpc>
                <a:spcPct val="110000"/>
              </a:lnSpc>
            </a:pPr>
            <a:r>
              <a:rPr lang="en-US" altLang="zh-CN" dirty="0" err="1" smtClean="0"/>
              <a:t>Gaoxin</a:t>
            </a:r>
            <a:r>
              <a:rPr lang="en-US" altLang="zh-CN" dirty="0" smtClean="0"/>
              <a:t>:</a:t>
            </a:r>
            <a:r>
              <a:rPr lang="zh-CN" altLang="en-US" dirty="0" smtClean="0"/>
              <a:t> </a:t>
            </a:r>
            <a:r>
              <a:rPr lang="en-US" altLang="zh-CN" dirty="0" smtClean="0"/>
              <a:t>IJCAI-ECAI</a:t>
            </a:r>
            <a:r>
              <a:rPr lang="zh-CN" altLang="en-US" dirty="0" smtClean="0"/>
              <a:t> </a:t>
            </a:r>
            <a:r>
              <a:rPr lang="en-US" altLang="zh-CN" dirty="0" smtClean="0"/>
              <a:t>2018</a:t>
            </a:r>
            <a:r>
              <a:rPr lang="zh-CN" altLang="en-US" dirty="0" smtClean="0"/>
              <a:t> </a:t>
            </a:r>
            <a:r>
              <a:rPr lang="en-US" altLang="zh-CN" dirty="0"/>
              <a:t>(</a:t>
            </a:r>
            <a:r>
              <a:rPr lang="zh-CN" altLang="en-US" dirty="0"/>
              <a:t>计</a:t>
            </a:r>
            <a:r>
              <a:rPr lang="en-US" altLang="zh-CN" dirty="0" smtClean="0"/>
              <a:t>55)</a:t>
            </a:r>
            <a:endParaRPr lang="en-US" altLang="zh-CN" dirty="0" smtClean="0"/>
          </a:p>
          <a:p>
            <a:pPr>
              <a:lnSpc>
                <a:spcPct val="110000"/>
              </a:lnSpc>
            </a:pPr>
            <a:r>
              <a:rPr lang="en-US" altLang="zh-CN" dirty="0" err="1" smtClean="0"/>
              <a:t>Yansen</a:t>
            </a:r>
            <a:r>
              <a:rPr lang="zh-CN" altLang="en-US" dirty="0" smtClean="0"/>
              <a:t> </a:t>
            </a:r>
            <a:r>
              <a:rPr lang="en-US" altLang="zh-CN" dirty="0" smtClean="0"/>
              <a:t>Wang,</a:t>
            </a:r>
            <a:r>
              <a:rPr lang="zh-CN" altLang="en-US" dirty="0" smtClean="0"/>
              <a:t> </a:t>
            </a:r>
            <a:r>
              <a:rPr lang="en-US" altLang="zh-CN" dirty="0" err="1" smtClean="0"/>
              <a:t>Chenyi</a:t>
            </a:r>
            <a:r>
              <a:rPr lang="zh-CN" altLang="en-US" dirty="0" smtClean="0"/>
              <a:t> </a:t>
            </a:r>
            <a:r>
              <a:rPr lang="en-US" altLang="zh-CN" dirty="0" smtClean="0"/>
              <a:t>Liu:</a:t>
            </a:r>
            <a:r>
              <a:rPr lang="zh-CN" altLang="en-US" dirty="0" smtClean="0"/>
              <a:t> </a:t>
            </a:r>
            <a:r>
              <a:rPr lang="en-US" altLang="zh-CN" dirty="0" smtClean="0"/>
              <a:t>ACL</a:t>
            </a:r>
            <a:r>
              <a:rPr lang="zh-CN" altLang="en-US" dirty="0" smtClean="0"/>
              <a:t> </a:t>
            </a:r>
            <a:r>
              <a:rPr lang="en-US" altLang="zh-CN" dirty="0" smtClean="0"/>
              <a:t>2018</a:t>
            </a:r>
            <a:r>
              <a:rPr lang="zh-CN" altLang="en-US" dirty="0" smtClean="0"/>
              <a:t> </a:t>
            </a:r>
            <a:r>
              <a:rPr lang="en-US" altLang="zh-CN" dirty="0"/>
              <a:t>(</a:t>
            </a:r>
            <a:r>
              <a:rPr lang="zh-CN" altLang="en-US" dirty="0"/>
              <a:t>计</a:t>
            </a:r>
            <a:r>
              <a:rPr lang="en-US" altLang="zh-CN" dirty="0" smtClean="0"/>
              <a:t>55)</a:t>
            </a:r>
          </a:p>
          <a:p>
            <a:pPr>
              <a:lnSpc>
                <a:spcPct val="110000"/>
              </a:lnSpc>
            </a:pPr>
            <a:r>
              <a:rPr lang="en-US" altLang="zh-CN" dirty="0" err="1" smtClean="0"/>
              <a:t>Tianji</a:t>
            </a:r>
            <a:r>
              <a:rPr lang="zh-CN" altLang="en-US" dirty="0" smtClean="0"/>
              <a:t> </a:t>
            </a:r>
            <a:r>
              <a:rPr lang="en-US" altLang="zh-CN" dirty="0" smtClean="0"/>
              <a:t>Yang:</a:t>
            </a:r>
            <a:r>
              <a:rPr lang="zh-CN" altLang="en-US" dirty="0" smtClean="0"/>
              <a:t> </a:t>
            </a:r>
            <a:r>
              <a:rPr lang="en-US" altLang="zh-CN" dirty="0" smtClean="0"/>
              <a:t>AAAI</a:t>
            </a:r>
            <a:r>
              <a:rPr lang="zh-CN" altLang="en-US" dirty="0" smtClean="0"/>
              <a:t> </a:t>
            </a:r>
            <a:r>
              <a:rPr lang="en-US" altLang="zh-CN" dirty="0" smtClean="0"/>
              <a:t>2018</a:t>
            </a:r>
            <a:r>
              <a:rPr lang="zh-CN" altLang="en-US" dirty="0" smtClean="0"/>
              <a:t> </a:t>
            </a:r>
            <a:r>
              <a:rPr lang="en-US" altLang="zh-CN" dirty="0" smtClean="0"/>
              <a:t>(</a:t>
            </a:r>
            <a:r>
              <a:rPr lang="zh-CN" altLang="en-US" dirty="0" smtClean="0"/>
              <a:t>北理工大三</a:t>
            </a:r>
            <a:r>
              <a:rPr lang="en-US" altLang="zh-CN" dirty="0" smtClean="0"/>
              <a:t>)</a:t>
            </a:r>
          </a:p>
          <a:p>
            <a:pPr>
              <a:lnSpc>
                <a:spcPct val="110000"/>
              </a:lnSpc>
            </a:pPr>
            <a:r>
              <a:rPr lang="en-US" altLang="zh-CN" dirty="0" err="1" smtClean="0"/>
              <a:t>Qiao</a:t>
            </a:r>
            <a:r>
              <a:rPr lang="zh-CN" altLang="en-US" dirty="0" smtClean="0"/>
              <a:t> </a:t>
            </a:r>
            <a:r>
              <a:rPr lang="en-US" altLang="zh-CN" dirty="0" smtClean="0"/>
              <a:t>Qian:</a:t>
            </a:r>
            <a:r>
              <a:rPr lang="zh-CN" altLang="en-US" dirty="0" smtClean="0"/>
              <a:t> </a:t>
            </a:r>
            <a:r>
              <a:rPr lang="en-US" altLang="zh-CN" dirty="0" smtClean="0"/>
              <a:t>ACL</a:t>
            </a:r>
            <a:r>
              <a:rPr lang="zh-CN" altLang="en-US" dirty="0" smtClean="0"/>
              <a:t> </a:t>
            </a:r>
            <a:r>
              <a:rPr lang="en-US" altLang="zh-CN" dirty="0" smtClean="0"/>
              <a:t>2015</a:t>
            </a:r>
            <a:endParaRPr lang="en-US" altLang="zh-CN" dirty="0" smtClean="0"/>
          </a:p>
          <a:p>
            <a:pPr marL="685800" indent="-685800">
              <a:lnSpc>
                <a:spcPct val="110000"/>
              </a:lnSpc>
              <a:buFont typeface="Wingdings" charset="2"/>
              <a:buChar char="ü"/>
            </a:pPr>
            <a:endParaRPr kumimoji="1" lang="zh-CN" altLang="en-US" dirty="0"/>
          </a:p>
        </p:txBody>
      </p:sp>
      <p:sp>
        <p:nvSpPr>
          <p:cNvPr id="5" name="矩形 4"/>
          <p:cNvSpPr/>
          <p:nvPr/>
        </p:nvSpPr>
        <p:spPr>
          <a:xfrm>
            <a:off x="1814513" y="5786438"/>
            <a:ext cx="5229225" cy="70008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2400" b="1" dirty="0" smtClean="0"/>
              <a:t>All</a:t>
            </a:r>
            <a:r>
              <a:rPr kumimoji="1" lang="zh-CN" altLang="en-US" sz="2400" b="1" dirty="0" smtClean="0"/>
              <a:t> </a:t>
            </a:r>
            <a:r>
              <a:rPr kumimoji="1" lang="en-US" altLang="zh-CN" sz="2400" b="1" dirty="0" smtClean="0"/>
              <a:t>are</a:t>
            </a:r>
            <a:r>
              <a:rPr kumimoji="1" lang="zh-CN" altLang="en-US" sz="2400" b="1" dirty="0" smtClean="0"/>
              <a:t> </a:t>
            </a:r>
            <a:r>
              <a:rPr kumimoji="1" lang="en-US" altLang="zh-CN" sz="2400" b="1" dirty="0" smtClean="0"/>
              <a:t>top</a:t>
            </a:r>
            <a:r>
              <a:rPr kumimoji="1" lang="zh-CN" altLang="en-US" sz="2400" b="1" dirty="0" smtClean="0"/>
              <a:t> </a:t>
            </a:r>
            <a:r>
              <a:rPr kumimoji="1" lang="en-US" altLang="zh-CN" sz="2400" b="1" dirty="0" smtClean="0"/>
              <a:t>conferences,</a:t>
            </a:r>
            <a:r>
              <a:rPr kumimoji="1" lang="zh-CN" altLang="en-US" sz="2400" b="1" dirty="0" smtClean="0"/>
              <a:t> </a:t>
            </a:r>
            <a:r>
              <a:rPr kumimoji="1" lang="en-US" altLang="zh-CN" sz="2400" b="1" dirty="0" smtClean="0"/>
              <a:t>first-author</a:t>
            </a:r>
            <a:endParaRPr kumimoji="1" lang="zh-CN" altLang="en-US" sz="2400" b="1" dirty="0"/>
          </a:p>
        </p:txBody>
      </p:sp>
    </p:spTree>
    <p:extLst>
      <p:ext uri="{BB962C8B-B14F-4D97-AF65-F5344CB8AC3E}">
        <p14:creationId xmlns:p14="http://schemas.microsoft.com/office/powerpoint/2010/main" val="5679825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13119" y="3148761"/>
            <a:ext cx="8200827" cy="3334246"/>
          </a:xfrm>
          <a:prstGeom prst="rect">
            <a:avLst/>
          </a:prstGeom>
        </p:spPr>
        <p:txBody>
          <a:bodyPr wrap="square">
            <a:spAutoFit/>
          </a:bodyPr>
          <a:lstStyle/>
          <a:p>
            <a:pPr marL="685800" indent="-685800">
              <a:lnSpc>
                <a:spcPct val="110000"/>
              </a:lnSpc>
              <a:buFont typeface="Wingdings" charset="2"/>
              <a:buChar char="ü"/>
            </a:pPr>
            <a:r>
              <a:rPr lang="en-US" altLang="zh-CN" sz="3200" dirty="0" smtClean="0"/>
              <a:t>5</a:t>
            </a:r>
            <a:r>
              <a:rPr lang="zh-CN" altLang="en-US" sz="3200" dirty="0" smtClean="0"/>
              <a:t> </a:t>
            </a:r>
            <a:r>
              <a:rPr lang="en-US" altLang="zh-CN" sz="3200" dirty="0" smtClean="0"/>
              <a:t>hired</a:t>
            </a:r>
            <a:r>
              <a:rPr lang="zh-CN" altLang="en-US" sz="3200" dirty="0" smtClean="0"/>
              <a:t> </a:t>
            </a:r>
            <a:r>
              <a:rPr lang="en-US" altLang="zh-CN" sz="3200" dirty="0" smtClean="0"/>
              <a:t>by</a:t>
            </a:r>
            <a:r>
              <a:rPr lang="zh-CN" altLang="en-US" sz="3200" dirty="0" smtClean="0"/>
              <a:t> </a:t>
            </a:r>
            <a:r>
              <a:rPr lang="en-US" altLang="zh-CN" sz="3200" dirty="0" smtClean="0"/>
              <a:t>Google(USA</a:t>
            </a:r>
            <a:r>
              <a:rPr lang="zh-CN" altLang="zh-CN" sz="3200" dirty="0" smtClean="0"/>
              <a:t>,</a:t>
            </a:r>
            <a:r>
              <a:rPr lang="en-US" altLang="zh-CN" sz="3200" dirty="0" smtClean="0"/>
              <a:t>Switzerland)</a:t>
            </a:r>
            <a:endParaRPr lang="en-US" altLang="zh-CN" sz="3200" dirty="0"/>
          </a:p>
          <a:p>
            <a:pPr marL="685800" indent="-685800">
              <a:lnSpc>
                <a:spcPct val="110000"/>
              </a:lnSpc>
              <a:buFont typeface="Wingdings" charset="2"/>
              <a:buChar char="ü"/>
            </a:pPr>
            <a:r>
              <a:rPr lang="zh-CN" altLang="zh-CN" sz="3200" dirty="0" smtClean="0"/>
              <a:t>5</a:t>
            </a:r>
            <a:r>
              <a:rPr lang="zh-CN" altLang="en-US" sz="3200" dirty="0" smtClean="0"/>
              <a:t> </a:t>
            </a:r>
            <a:r>
              <a:rPr lang="en-US" altLang="zh-CN" sz="3200" dirty="0" smtClean="0"/>
              <a:t>hired</a:t>
            </a:r>
            <a:r>
              <a:rPr lang="zh-CN" altLang="en-US" sz="3200" dirty="0" smtClean="0"/>
              <a:t> </a:t>
            </a:r>
            <a:r>
              <a:rPr lang="en-US" altLang="zh-CN" sz="3200" dirty="0" smtClean="0"/>
              <a:t>by</a:t>
            </a:r>
            <a:r>
              <a:rPr lang="zh-CN" altLang="en-US" sz="3200" dirty="0" smtClean="0"/>
              <a:t> </a:t>
            </a:r>
            <a:r>
              <a:rPr lang="en-US" altLang="zh-CN" sz="3200" dirty="0" smtClean="0"/>
              <a:t>IBM(USA,</a:t>
            </a:r>
            <a:r>
              <a:rPr lang="zh-CN" altLang="en-US" sz="3200" dirty="0" smtClean="0"/>
              <a:t> </a:t>
            </a:r>
            <a:r>
              <a:rPr lang="en-US" altLang="zh-CN" sz="3200" dirty="0" smtClean="0"/>
              <a:t>England, CHN)</a:t>
            </a:r>
          </a:p>
          <a:p>
            <a:pPr marL="685800" indent="-685800">
              <a:lnSpc>
                <a:spcPct val="110000"/>
              </a:lnSpc>
              <a:buFont typeface="Wingdings" charset="2"/>
              <a:buChar char="ü"/>
            </a:pPr>
            <a:r>
              <a:rPr lang="en-US" altLang="zh-CN" sz="3200" dirty="0" smtClean="0"/>
              <a:t>4</a:t>
            </a:r>
            <a:r>
              <a:rPr lang="zh-CN" altLang="en-US" sz="3200" dirty="0" smtClean="0"/>
              <a:t> </a:t>
            </a:r>
            <a:r>
              <a:rPr lang="en-US" altLang="zh-CN" sz="3200" dirty="0" smtClean="0"/>
              <a:t>hired</a:t>
            </a:r>
            <a:r>
              <a:rPr lang="zh-CN" altLang="en-US" sz="3200" dirty="0" smtClean="0"/>
              <a:t> </a:t>
            </a:r>
            <a:r>
              <a:rPr lang="en-US" altLang="zh-CN" sz="3200" dirty="0" smtClean="0"/>
              <a:t>by</a:t>
            </a:r>
            <a:r>
              <a:rPr lang="zh-CN" altLang="en-US" sz="3200" dirty="0" smtClean="0"/>
              <a:t> </a:t>
            </a:r>
            <a:r>
              <a:rPr lang="en-US" altLang="zh-CN" sz="3200" dirty="0" smtClean="0"/>
              <a:t>Microsoft(USA,CHA)</a:t>
            </a:r>
          </a:p>
          <a:p>
            <a:pPr marL="685800" indent="-685800">
              <a:lnSpc>
                <a:spcPct val="110000"/>
              </a:lnSpc>
              <a:buFont typeface="Wingdings" charset="2"/>
              <a:buChar char="ü"/>
            </a:pPr>
            <a:r>
              <a:rPr lang="zh-CN" altLang="zh-CN" sz="3200" dirty="0" smtClean="0"/>
              <a:t>3</a:t>
            </a:r>
            <a:r>
              <a:rPr lang="zh-CN" altLang="en-US" sz="3200" dirty="0" smtClean="0"/>
              <a:t> </a:t>
            </a:r>
            <a:r>
              <a:rPr lang="en-US" altLang="zh-CN" sz="3200" dirty="0" smtClean="0"/>
              <a:t>hired</a:t>
            </a:r>
            <a:r>
              <a:rPr lang="zh-CN" altLang="en-US" sz="3200" dirty="0" smtClean="0"/>
              <a:t> </a:t>
            </a:r>
            <a:r>
              <a:rPr lang="en-US" altLang="zh-CN" sz="3200" dirty="0" smtClean="0"/>
              <a:t>by</a:t>
            </a:r>
            <a:r>
              <a:rPr lang="zh-CN" altLang="en-US" sz="3200" dirty="0" smtClean="0"/>
              <a:t> </a:t>
            </a:r>
            <a:r>
              <a:rPr lang="en-US" altLang="zh-CN" sz="3200" dirty="0" err="1" smtClean="0"/>
              <a:t>Baidu</a:t>
            </a:r>
            <a:endParaRPr lang="en-US" altLang="zh-CN" sz="3200" dirty="0" smtClean="0"/>
          </a:p>
          <a:p>
            <a:pPr marL="685800" indent="-685800">
              <a:lnSpc>
                <a:spcPct val="110000"/>
              </a:lnSpc>
              <a:buFont typeface="Wingdings" charset="2"/>
              <a:buChar char="ü"/>
            </a:pPr>
            <a:r>
              <a:rPr lang="zh-CN" altLang="zh-CN" sz="3200" dirty="0" smtClean="0"/>
              <a:t>2</a:t>
            </a:r>
            <a:r>
              <a:rPr lang="zh-CN" altLang="en-US" sz="3200" dirty="0" smtClean="0"/>
              <a:t> </a:t>
            </a:r>
            <a:r>
              <a:rPr lang="en-US" altLang="zh-CN" sz="3200" dirty="0" smtClean="0"/>
              <a:t>hired</a:t>
            </a:r>
            <a:r>
              <a:rPr lang="zh-CN" altLang="en-US" sz="3200" dirty="0" smtClean="0"/>
              <a:t> </a:t>
            </a:r>
            <a:r>
              <a:rPr lang="en-US" altLang="zh-CN" sz="3200" dirty="0" smtClean="0"/>
              <a:t>by</a:t>
            </a:r>
            <a:r>
              <a:rPr lang="zh-CN" altLang="en-US" sz="3200" dirty="0" smtClean="0"/>
              <a:t> </a:t>
            </a:r>
            <a:r>
              <a:rPr lang="en-US" altLang="zh-CN" sz="3200" dirty="0" err="1" smtClean="0"/>
              <a:t>Sogou</a:t>
            </a:r>
            <a:endParaRPr lang="en-US" altLang="zh-CN" sz="3200" dirty="0" smtClean="0"/>
          </a:p>
          <a:p>
            <a:pPr marL="685800" indent="-685800">
              <a:lnSpc>
                <a:spcPct val="110000"/>
              </a:lnSpc>
              <a:buFont typeface="Wingdings" charset="2"/>
              <a:buChar char="ü"/>
            </a:pPr>
            <a:r>
              <a:rPr lang="en-US" altLang="zh-CN" sz="3200" dirty="0" smtClean="0"/>
              <a:t>One</a:t>
            </a:r>
            <a:r>
              <a:rPr lang="zh-CN" altLang="en-US" sz="3200" dirty="0" smtClean="0"/>
              <a:t> </a:t>
            </a:r>
            <a:r>
              <a:rPr lang="en-US" altLang="zh-CN" sz="3200" dirty="0" smtClean="0"/>
              <a:t>is</a:t>
            </a:r>
            <a:r>
              <a:rPr lang="zh-CN" altLang="en-US" sz="3200" dirty="0" smtClean="0"/>
              <a:t> </a:t>
            </a:r>
            <a:r>
              <a:rPr lang="en-US" altLang="zh-CN" sz="3200" dirty="0" smtClean="0"/>
              <a:t>university</a:t>
            </a:r>
            <a:r>
              <a:rPr lang="zh-CN" altLang="en-US" sz="3200" dirty="0" smtClean="0"/>
              <a:t> </a:t>
            </a:r>
            <a:r>
              <a:rPr lang="en-US" altLang="zh-CN" sz="3200" dirty="0" smtClean="0"/>
              <a:t>faculty</a:t>
            </a:r>
            <a:r>
              <a:rPr lang="zh-CN" altLang="en-US" sz="3200" dirty="0" smtClean="0"/>
              <a:t> </a:t>
            </a:r>
            <a:r>
              <a:rPr lang="en-US" altLang="zh-CN" sz="3200" dirty="0" smtClean="0"/>
              <a:t>of</a:t>
            </a:r>
            <a:r>
              <a:rPr lang="zh-CN" altLang="en-US" sz="3200" dirty="0" smtClean="0"/>
              <a:t> </a:t>
            </a:r>
            <a:r>
              <a:rPr lang="en-US" altLang="zh-CN" sz="3200" dirty="0" smtClean="0"/>
              <a:t>USA</a:t>
            </a:r>
          </a:p>
        </p:txBody>
      </p:sp>
      <p:sp>
        <p:nvSpPr>
          <p:cNvPr id="2" name="标题 1"/>
          <p:cNvSpPr>
            <a:spLocks noGrp="1"/>
          </p:cNvSpPr>
          <p:nvPr>
            <p:ph type="title"/>
          </p:nvPr>
        </p:nvSpPr>
        <p:spPr/>
        <p:txBody>
          <a:bodyPr/>
          <a:lstStyle/>
          <a:p>
            <a:r>
              <a:rPr kumimoji="1" lang="en-US" altLang="zh-CN" b="1" dirty="0" smtClean="0"/>
              <a:t>Where did</a:t>
            </a:r>
            <a:r>
              <a:rPr kumimoji="1" lang="zh-CN" altLang="en-US" b="1" dirty="0" smtClean="0"/>
              <a:t> </a:t>
            </a:r>
            <a:r>
              <a:rPr kumimoji="1" lang="en-US" altLang="zh-CN" b="1" dirty="0" smtClean="0"/>
              <a:t>our</a:t>
            </a:r>
            <a:r>
              <a:rPr kumimoji="1" lang="zh-CN" altLang="en-US" b="1" dirty="0" smtClean="0"/>
              <a:t> </a:t>
            </a:r>
            <a:r>
              <a:rPr kumimoji="1" lang="en-US" altLang="zh-CN" b="1" dirty="0" smtClean="0"/>
              <a:t>Graduates Go</a:t>
            </a:r>
            <a:r>
              <a:rPr kumimoji="1" lang="zh-CN" altLang="en-US" b="1" dirty="0" smtClean="0"/>
              <a:t>？</a:t>
            </a:r>
            <a:endParaRPr kumimoji="1" lang="zh-CN" altLang="en-US" b="1" dirty="0"/>
          </a:p>
        </p:txBody>
      </p:sp>
      <p:pic>
        <p:nvPicPr>
          <p:cNvPr id="5" name="图片 4" descr="屏幕快照 2016-07-07 下午3.03.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9840" y="3127904"/>
            <a:ext cx="1946599" cy="640806"/>
          </a:xfrm>
          <a:prstGeom prst="rect">
            <a:avLst/>
          </a:prstGeom>
        </p:spPr>
      </p:pic>
      <p:pic>
        <p:nvPicPr>
          <p:cNvPr id="6" name="图片 5" descr="屏幕快照 2016-07-07 下午3.04.1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6865" y="3850946"/>
            <a:ext cx="1489399" cy="682241"/>
          </a:xfrm>
          <a:prstGeom prst="rect">
            <a:avLst/>
          </a:prstGeom>
        </p:spPr>
      </p:pic>
      <p:pic>
        <p:nvPicPr>
          <p:cNvPr id="7" name="图片 6" descr="屏幕快照 2016-07-07 下午3.04.4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2464" y="4536436"/>
            <a:ext cx="2484336" cy="622834"/>
          </a:xfrm>
          <a:prstGeom prst="rect">
            <a:avLst/>
          </a:prstGeom>
        </p:spPr>
      </p:pic>
      <p:pic>
        <p:nvPicPr>
          <p:cNvPr id="8" name="图片 7" descr="屏幕快照 2016-07-07 下午3.08.1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07841" y="5403800"/>
            <a:ext cx="1213009" cy="531544"/>
          </a:xfrm>
          <a:prstGeom prst="rect">
            <a:avLst/>
          </a:prstGeom>
        </p:spPr>
      </p:pic>
      <p:pic>
        <p:nvPicPr>
          <p:cNvPr id="9" name="图片 8" descr="屏幕快照 2016-07-07 下午3.07.40.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12250" y="4807323"/>
            <a:ext cx="1375316" cy="596477"/>
          </a:xfrm>
          <a:prstGeom prst="rect">
            <a:avLst/>
          </a:prstGeom>
        </p:spPr>
      </p:pic>
      <p:sp>
        <p:nvSpPr>
          <p:cNvPr id="12" name="内容占位符 2"/>
          <p:cNvSpPr>
            <a:spLocks noGrp="1"/>
          </p:cNvSpPr>
          <p:nvPr>
            <p:ph idx="1"/>
          </p:nvPr>
        </p:nvSpPr>
        <p:spPr>
          <a:xfrm>
            <a:off x="340143" y="1335644"/>
            <a:ext cx="8229600" cy="4525963"/>
          </a:xfrm>
        </p:spPr>
        <p:txBody>
          <a:bodyPr>
            <a:normAutofit/>
          </a:bodyPr>
          <a:lstStyle/>
          <a:p>
            <a:pPr>
              <a:lnSpc>
                <a:spcPct val="110000"/>
              </a:lnSpc>
            </a:pPr>
            <a:r>
              <a:rPr kumimoji="1" lang="en-US" altLang="zh-CN" dirty="0" smtClean="0"/>
              <a:t>Former</a:t>
            </a:r>
            <a:r>
              <a:rPr kumimoji="1" lang="zh-CN" altLang="en-US" dirty="0" smtClean="0"/>
              <a:t> </a:t>
            </a:r>
            <a:r>
              <a:rPr kumimoji="1" lang="en-US" altLang="zh-CN" dirty="0" smtClean="0"/>
              <a:t>Inter.</a:t>
            </a:r>
            <a:r>
              <a:rPr kumimoji="1" lang="zh-CN" altLang="en-US" dirty="0" smtClean="0"/>
              <a:t> </a:t>
            </a:r>
            <a:r>
              <a:rPr kumimoji="1" lang="en-US" altLang="zh-CN" dirty="0" smtClean="0"/>
              <a:t>Students:</a:t>
            </a:r>
          </a:p>
          <a:p>
            <a:pPr lvl="1">
              <a:lnSpc>
                <a:spcPct val="110000"/>
              </a:lnSpc>
            </a:pPr>
            <a:r>
              <a:rPr kumimoji="1" lang="en-US" altLang="zh-CN" dirty="0" err="1" smtClean="0">
                <a:solidFill>
                  <a:srgbClr val="0000FF"/>
                </a:solidFill>
              </a:rPr>
              <a:t>Mattia</a:t>
            </a:r>
            <a:r>
              <a:rPr kumimoji="1" lang="zh-CN" altLang="en-US" dirty="0" smtClean="0">
                <a:solidFill>
                  <a:srgbClr val="0000FF"/>
                </a:solidFill>
              </a:rPr>
              <a:t> </a:t>
            </a:r>
            <a:r>
              <a:rPr kumimoji="1" lang="en-US" altLang="zh-CN" dirty="0" err="1" smtClean="0">
                <a:solidFill>
                  <a:srgbClr val="0000FF"/>
                </a:solidFill>
              </a:rPr>
              <a:t>Tomasoni</a:t>
            </a:r>
            <a:r>
              <a:rPr kumimoji="1" lang="zh-CN" altLang="en-US" dirty="0" smtClean="0">
                <a:solidFill>
                  <a:srgbClr val="0000FF"/>
                </a:solidFill>
              </a:rPr>
              <a:t> </a:t>
            </a:r>
            <a:r>
              <a:rPr kumimoji="1" lang="en-US" altLang="zh-CN" dirty="0" smtClean="0">
                <a:solidFill>
                  <a:srgbClr val="0000FF"/>
                </a:solidFill>
              </a:rPr>
              <a:t>(Italy,</a:t>
            </a:r>
            <a:r>
              <a:rPr kumimoji="1" lang="zh-CN" altLang="en-US" dirty="0" smtClean="0">
                <a:solidFill>
                  <a:srgbClr val="0000FF"/>
                </a:solidFill>
              </a:rPr>
              <a:t> </a:t>
            </a:r>
            <a:r>
              <a:rPr kumimoji="1" lang="en-US" altLang="zh-CN" dirty="0" smtClean="0">
                <a:solidFill>
                  <a:srgbClr val="0000FF"/>
                </a:solidFill>
              </a:rPr>
              <a:t>ACL</a:t>
            </a:r>
            <a:r>
              <a:rPr kumimoji="1" lang="zh-CN" altLang="en-US" dirty="0" smtClean="0">
                <a:solidFill>
                  <a:srgbClr val="0000FF"/>
                </a:solidFill>
              </a:rPr>
              <a:t> </a:t>
            </a:r>
            <a:r>
              <a:rPr kumimoji="1" lang="en-US" altLang="zh-CN" dirty="0" smtClean="0">
                <a:solidFill>
                  <a:srgbClr val="0000FF"/>
                </a:solidFill>
              </a:rPr>
              <a:t>2010)</a:t>
            </a:r>
          </a:p>
          <a:p>
            <a:pPr lvl="1">
              <a:lnSpc>
                <a:spcPct val="110000"/>
              </a:lnSpc>
            </a:pPr>
            <a:r>
              <a:rPr kumimoji="1" lang="en-US" altLang="zh-CN" dirty="0" err="1" smtClean="0">
                <a:solidFill>
                  <a:srgbClr val="0000FF"/>
                </a:solidFill>
              </a:rPr>
              <a:t>Jameir</a:t>
            </a:r>
            <a:r>
              <a:rPr kumimoji="1" lang="zh-CN" altLang="en-US" dirty="0" smtClean="0">
                <a:solidFill>
                  <a:srgbClr val="0000FF"/>
                </a:solidFill>
              </a:rPr>
              <a:t> </a:t>
            </a:r>
            <a:r>
              <a:rPr kumimoji="1" lang="en-US" altLang="zh-CN" dirty="0" smtClean="0">
                <a:solidFill>
                  <a:srgbClr val="0000FF"/>
                </a:solidFill>
              </a:rPr>
              <a:t>Patrick</a:t>
            </a:r>
            <a:r>
              <a:rPr kumimoji="1" lang="zh-CN" altLang="en-US" dirty="0" smtClean="0">
                <a:solidFill>
                  <a:srgbClr val="0000FF"/>
                </a:solidFill>
              </a:rPr>
              <a:t> </a:t>
            </a:r>
            <a:r>
              <a:rPr kumimoji="1" lang="en-US" altLang="zh-CN" dirty="0" smtClean="0">
                <a:solidFill>
                  <a:srgbClr val="0000FF"/>
                </a:solidFill>
              </a:rPr>
              <a:t>(France)</a:t>
            </a:r>
            <a:endParaRPr kumimoji="1" lang="zh-CN" altLang="en-US" dirty="0">
              <a:solidFill>
                <a:srgbClr val="0000FF"/>
              </a:solidFill>
            </a:endParaRPr>
          </a:p>
        </p:txBody>
      </p:sp>
    </p:spTree>
    <p:extLst>
      <p:ext uri="{BB962C8B-B14F-4D97-AF65-F5344CB8AC3E}">
        <p14:creationId xmlns:p14="http://schemas.microsoft.com/office/powerpoint/2010/main" val="333053759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Collaborators</a:t>
            </a:r>
            <a:r>
              <a:rPr kumimoji="1" lang="zh-CN" altLang="en-US" b="1" dirty="0" smtClean="0"/>
              <a:t> </a:t>
            </a:r>
            <a:r>
              <a:rPr kumimoji="1" lang="en-US" altLang="zh-CN" b="1" dirty="0" smtClean="0"/>
              <a:t>and</a:t>
            </a:r>
            <a:r>
              <a:rPr kumimoji="1" lang="zh-CN" altLang="en-US" b="1" dirty="0" smtClean="0"/>
              <a:t> </a:t>
            </a:r>
            <a:r>
              <a:rPr kumimoji="1" lang="en-US" altLang="zh-CN" b="1" dirty="0" smtClean="0"/>
              <a:t>Partners</a:t>
            </a:r>
            <a:endParaRPr kumimoji="1" lang="zh-CN" altLang="en-US" b="1" dirty="0"/>
          </a:p>
        </p:txBody>
      </p:sp>
      <p:pic>
        <p:nvPicPr>
          <p:cNvPr id="5" name="图片 4" descr="屏幕快照 2016-09-06 下午5.14.2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022" y="3572502"/>
            <a:ext cx="2645363" cy="1221613"/>
          </a:xfrm>
          <a:prstGeom prst="rect">
            <a:avLst/>
          </a:prstGeom>
          <a:ln>
            <a:solidFill>
              <a:schemeClr val="accent6"/>
            </a:solidFill>
          </a:ln>
        </p:spPr>
      </p:pic>
      <p:pic>
        <p:nvPicPr>
          <p:cNvPr id="6" name="图片 5" descr="屏幕快照 2016-09-06 下午5.15.1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519" y="1878866"/>
            <a:ext cx="2616321" cy="1145652"/>
          </a:xfrm>
          <a:prstGeom prst="rect">
            <a:avLst/>
          </a:prstGeom>
          <a:ln>
            <a:solidFill>
              <a:schemeClr val="accent6"/>
            </a:solidFill>
          </a:ln>
        </p:spPr>
      </p:pic>
      <p:pic>
        <p:nvPicPr>
          <p:cNvPr id="7" name="图片 6" descr="屏幕快照 2016-09-06 下午5.15.4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6269" y="1914642"/>
            <a:ext cx="2707402" cy="1071113"/>
          </a:xfrm>
          <a:prstGeom prst="rect">
            <a:avLst/>
          </a:prstGeom>
          <a:ln>
            <a:solidFill>
              <a:schemeClr val="accent6"/>
            </a:solidFill>
          </a:ln>
        </p:spPr>
      </p:pic>
      <p:pic>
        <p:nvPicPr>
          <p:cNvPr id="8" name="图片 7" descr="屏幕快照 2016-09-06 下午5.16.24.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0497" y="3703493"/>
            <a:ext cx="2932089" cy="1036958"/>
          </a:xfrm>
          <a:prstGeom prst="rect">
            <a:avLst/>
          </a:prstGeom>
          <a:ln>
            <a:solidFill>
              <a:schemeClr val="accent6"/>
            </a:solidFill>
          </a:ln>
        </p:spPr>
      </p:pic>
      <p:pic>
        <p:nvPicPr>
          <p:cNvPr id="9" name="图片 8" descr="屏幕快照 2016-09-06 下午5.25.0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92016" y="1954215"/>
            <a:ext cx="2738108" cy="1103986"/>
          </a:xfrm>
          <a:prstGeom prst="rect">
            <a:avLst/>
          </a:prstGeom>
          <a:ln>
            <a:solidFill>
              <a:schemeClr val="accent6"/>
            </a:solidFill>
          </a:ln>
        </p:spPr>
      </p:pic>
      <p:pic>
        <p:nvPicPr>
          <p:cNvPr id="10" name="图片 9" descr="屏幕快照 2016-09-06 下午5.24.28.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0584" y="5348535"/>
            <a:ext cx="3375519" cy="1310133"/>
          </a:xfrm>
          <a:prstGeom prst="rect">
            <a:avLst/>
          </a:prstGeom>
        </p:spPr>
      </p:pic>
      <p:pic>
        <p:nvPicPr>
          <p:cNvPr id="13" name="图片 12" descr="美的.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64002" y="3484038"/>
            <a:ext cx="2401137" cy="1492232"/>
          </a:xfrm>
          <a:prstGeom prst="rect">
            <a:avLst/>
          </a:prstGeom>
          <a:ln>
            <a:solidFill>
              <a:schemeClr val="accent6"/>
            </a:solidFill>
          </a:ln>
        </p:spPr>
      </p:pic>
      <p:pic>
        <p:nvPicPr>
          <p:cNvPr id="11" name="图片 10" descr="屏幕快照 2016-07-07 下午3.08.10.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07841" y="5403799"/>
            <a:ext cx="2863672" cy="1254869"/>
          </a:xfrm>
          <a:prstGeom prst="rect">
            <a:avLst/>
          </a:prstGeom>
          <a:ln>
            <a:solidFill>
              <a:schemeClr val="accent6"/>
            </a:solidFill>
          </a:ln>
        </p:spPr>
      </p:pic>
    </p:spTree>
    <p:extLst>
      <p:ext uri="{BB962C8B-B14F-4D97-AF65-F5344CB8AC3E}">
        <p14:creationId xmlns:p14="http://schemas.microsoft.com/office/powerpoint/2010/main" val="28720432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b="1" dirty="0" smtClean="0"/>
              <a:t>Recruiting</a:t>
            </a:r>
            <a:r>
              <a:rPr kumimoji="1" lang="zh-CN" altLang="en-US" b="1" dirty="0" smtClean="0"/>
              <a:t> </a:t>
            </a:r>
            <a:r>
              <a:rPr kumimoji="1" lang="en-US" altLang="zh-CN" b="1" dirty="0" smtClean="0"/>
              <a:t>PhD</a:t>
            </a:r>
            <a:r>
              <a:rPr kumimoji="1" lang="zh-CN" altLang="en-US" b="1" dirty="0" smtClean="0"/>
              <a:t> </a:t>
            </a:r>
            <a:r>
              <a:rPr kumimoji="1" lang="en-US" altLang="zh-CN" b="1" dirty="0" smtClean="0"/>
              <a:t>Students</a:t>
            </a:r>
            <a:r>
              <a:rPr kumimoji="1" lang="zh-CN" altLang="en-US" b="1" dirty="0" smtClean="0"/>
              <a:t> 招募博士生</a:t>
            </a:r>
            <a:endParaRPr kumimoji="1" lang="zh-CN" altLang="en-US" b="1" dirty="0"/>
          </a:p>
        </p:txBody>
      </p:sp>
      <p:sp>
        <p:nvSpPr>
          <p:cNvPr id="3" name="内容占位符 2"/>
          <p:cNvSpPr>
            <a:spLocks noGrp="1"/>
          </p:cNvSpPr>
          <p:nvPr>
            <p:ph idx="1"/>
          </p:nvPr>
        </p:nvSpPr>
        <p:spPr/>
        <p:txBody>
          <a:bodyPr>
            <a:normAutofit lnSpcReduction="10000"/>
          </a:bodyPr>
          <a:lstStyle/>
          <a:p>
            <a:r>
              <a:rPr kumimoji="1" lang="en-US" altLang="zh-CN" dirty="0" smtClean="0"/>
              <a:t>Fully self-motivated,</a:t>
            </a:r>
            <a:r>
              <a:rPr kumimoji="1" lang="zh-CN" altLang="en-US" dirty="0" smtClean="0"/>
              <a:t> </a:t>
            </a:r>
            <a:r>
              <a:rPr kumimoji="1" lang="en-US" altLang="zh-CN" dirty="0" smtClean="0"/>
              <a:t>Hard</a:t>
            </a:r>
            <a:r>
              <a:rPr kumimoji="1" lang="zh-CN" altLang="en-US" dirty="0" smtClean="0"/>
              <a:t>-</a:t>
            </a:r>
            <a:r>
              <a:rPr kumimoji="1" lang="en-US" altLang="zh-CN" dirty="0" smtClean="0"/>
              <a:t>working,</a:t>
            </a:r>
            <a:r>
              <a:rPr kumimoji="1" lang="zh-CN" altLang="en-US" dirty="0" smtClean="0"/>
              <a:t> </a:t>
            </a:r>
            <a:r>
              <a:rPr kumimoji="1" lang="en-US" altLang="zh-CN" dirty="0" smtClean="0"/>
              <a:t>Learning</a:t>
            </a:r>
            <a:r>
              <a:rPr kumimoji="1" lang="zh-CN" altLang="en-US" dirty="0" smtClean="0"/>
              <a:t> </a:t>
            </a:r>
            <a:r>
              <a:rPr kumimoji="1" lang="en-US" altLang="zh-CN" dirty="0" smtClean="0"/>
              <a:t>quickly</a:t>
            </a:r>
          </a:p>
          <a:p>
            <a:r>
              <a:rPr kumimoji="1" lang="en-US" altLang="zh-CN" b="1" dirty="0" smtClean="0">
                <a:solidFill>
                  <a:srgbClr val="FF0000"/>
                </a:solidFill>
              </a:rPr>
              <a:t>Love</a:t>
            </a:r>
            <a:r>
              <a:rPr kumimoji="1" lang="zh-CN" altLang="en-US" b="1" dirty="0" smtClean="0">
                <a:solidFill>
                  <a:srgbClr val="FF0000"/>
                </a:solidFill>
              </a:rPr>
              <a:t> </a:t>
            </a:r>
            <a:r>
              <a:rPr kumimoji="1" lang="en-US" altLang="zh-CN" b="1" dirty="0" smtClean="0">
                <a:solidFill>
                  <a:srgbClr val="FF0000"/>
                </a:solidFill>
              </a:rPr>
              <a:t>to</a:t>
            </a:r>
            <a:r>
              <a:rPr kumimoji="1" lang="zh-CN" altLang="en-US" b="1" dirty="0" smtClean="0">
                <a:solidFill>
                  <a:srgbClr val="FF0000"/>
                </a:solidFill>
              </a:rPr>
              <a:t> </a:t>
            </a:r>
            <a:r>
              <a:rPr kumimoji="1" lang="en-US" altLang="zh-CN" b="1" dirty="0" smtClean="0">
                <a:solidFill>
                  <a:srgbClr val="FF0000"/>
                </a:solidFill>
              </a:rPr>
              <a:t>do</a:t>
            </a:r>
            <a:r>
              <a:rPr kumimoji="1" lang="zh-CN" altLang="en-US" b="1" dirty="0" smtClean="0">
                <a:solidFill>
                  <a:srgbClr val="FF0000"/>
                </a:solidFill>
              </a:rPr>
              <a:t> </a:t>
            </a:r>
            <a:r>
              <a:rPr kumimoji="1" lang="en-US" altLang="zh-CN" b="1" dirty="0" smtClean="0">
                <a:solidFill>
                  <a:srgbClr val="FF0000"/>
                </a:solidFill>
              </a:rPr>
              <a:t>research,</a:t>
            </a:r>
            <a:r>
              <a:rPr kumimoji="1" lang="zh-CN" altLang="en-US" b="1" dirty="0" smtClean="0">
                <a:solidFill>
                  <a:srgbClr val="FF0000"/>
                </a:solidFill>
              </a:rPr>
              <a:t> </a:t>
            </a:r>
            <a:r>
              <a:rPr kumimoji="1" lang="en-US" altLang="zh-CN" b="1" dirty="0" smtClean="0">
                <a:solidFill>
                  <a:srgbClr val="FF0000"/>
                </a:solidFill>
              </a:rPr>
              <a:t>perhaps</a:t>
            </a:r>
            <a:r>
              <a:rPr kumimoji="1" lang="zh-CN" altLang="en-US" b="1" dirty="0" smtClean="0">
                <a:solidFill>
                  <a:srgbClr val="FF0000"/>
                </a:solidFill>
              </a:rPr>
              <a:t> </a:t>
            </a:r>
            <a:r>
              <a:rPr kumimoji="1" lang="en-US" altLang="zh-CN" b="1" dirty="0" smtClean="0">
                <a:solidFill>
                  <a:srgbClr val="FF0000"/>
                </a:solidFill>
              </a:rPr>
              <a:t>to</a:t>
            </a:r>
            <a:r>
              <a:rPr kumimoji="1" lang="zh-CN" altLang="en-US" b="1" dirty="0" smtClean="0">
                <a:solidFill>
                  <a:srgbClr val="FF0000"/>
                </a:solidFill>
              </a:rPr>
              <a:t> </a:t>
            </a:r>
            <a:r>
              <a:rPr kumimoji="1" lang="en-US" altLang="zh-CN" b="1" dirty="0" smtClean="0">
                <a:solidFill>
                  <a:srgbClr val="FF0000"/>
                </a:solidFill>
              </a:rPr>
              <a:t>be</a:t>
            </a:r>
            <a:r>
              <a:rPr kumimoji="1" lang="zh-CN" altLang="en-US" b="1" dirty="0" smtClean="0">
                <a:solidFill>
                  <a:srgbClr val="FF0000"/>
                </a:solidFill>
              </a:rPr>
              <a:t> </a:t>
            </a:r>
            <a:r>
              <a:rPr kumimoji="1" lang="en-US" altLang="zh-CN" b="1" dirty="0" smtClean="0">
                <a:solidFill>
                  <a:srgbClr val="FF0000"/>
                </a:solidFill>
              </a:rPr>
              <a:t>faculty</a:t>
            </a:r>
            <a:r>
              <a:rPr kumimoji="1" lang="zh-CN" altLang="en-US" b="1" dirty="0" smtClean="0">
                <a:solidFill>
                  <a:srgbClr val="FF0000"/>
                </a:solidFill>
              </a:rPr>
              <a:t> </a:t>
            </a:r>
            <a:r>
              <a:rPr kumimoji="1" lang="en-US" altLang="zh-CN" b="1" dirty="0" smtClean="0">
                <a:solidFill>
                  <a:srgbClr val="FF0000"/>
                </a:solidFill>
              </a:rPr>
              <a:t>in</a:t>
            </a:r>
            <a:r>
              <a:rPr kumimoji="1" lang="zh-CN" altLang="en-US" b="1" dirty="0" smtClean="0">
                <a:solidFill>
                  <a:srgbClr val="FF0000"/>
                </a:solidFill>
              </a:rPr>
              <a:t> </a:t>
            </a:r>
            <a:r>
              <a:rPr kumimoji="1" lang="en-US" altLang="zh-CN" b="1" dirty="0" smtClean="0">
                <a:solidFill>
                  <a:srgbClr val="FF0000"/>
                </a:solidFill>
              </a:rPr>
              <a:t>the</a:t>
            </a:r>
            <a:r>
              <a:rPr kumimoji="1" lang="zh-CN" altLang="en-US" b="1" dirty="0" smtClean="0">
                <a:solidFill>
                  <a:srgbClr val="FF0000"/>
                </a:solidFill>
              </a:rPr>
              <a:t> </a:t>
            </a:r>
            <a:r>
              <a:rPr kumimoji="1" lang="en-US" altLang="zh-CN" b="1" dirty="0" smtClean="0">
                <a:solidFill>
                  <a:srgbClr val="FF0000"/>
                </a:solidFill>
              </a:rPr>
              <a:t>future</a:t>
            </a:r>
          </a:p>
          <a:p>
            <a:endParaRPr kumimoji="1" lang="en-US" altLang="zh-CN" dirty="0"/>
          </a:p>
          <a:p>
            <a:r>
              <a:rPr kumimoji="1" lang="en-US" altLang="zh-CN" dirty="0" smtClean="0"/>
              <a:t>Contact</a:t>
            </a:r>
            <a:r>
              <a:rPr kumimoji="1" lang="zh-CN" altLang="en-US" dirty="0" smtClean="0"/>
              <a:t> </a:t>
            </a:r>
            <a:r>
              <a:rPr kumimoji="1" lang="en-US" altLang="zh-CN" dirty="0" smtClean="0"/>
              <a:t>me</a:t>
            </a:r>
            <a:r>
              <a:rPr kumimoji="1" lang="zh-CN" altLang="en-US" dirty="0" smtClean="0"/>
              <a:t> </a:t>
            </a:r>
            <a:r>
              <a:rPr kumimoji="1" lang="en-US" altLang="zh-CN" dirty="0" smtClean="0"/>
              <a:t>(</a:t>
            </a:r>
            <a:r>
              <a:rPr kumimoji="1" lang="zh-CN" altLang="en-US" dirty="0" smtClean="0"/>
              <a:t>不要犹豫</a:t>
            </a:r>
            <a:r>
              <a:rPr kumimoji="1" lang="en-US" altLang="zh-CN" dirty="0" smtClean="0"/>
              <a:t>):</a:t>
            </a:r>
          </a:p>
          <a:p>
            <a:pPr lvl="1"/>
            <a:r>
              <a:rPr kumimoji="1" lang="en-US" altLang="zh-CN" dirty="0" smtClean="0">
                <a:hlinkClick r:id="rId2"/>
              </a:rPr>
              <a:t>aihuang@tsinghua.edu.cn</a:t>
            </a:r>
            <a:r>
              <a:rPr kumimoji="1" lang="zh-CN" altLang="en-US" dirty="0" smtClean="0"/>
              <a:t> </a:t>
            </a:r>
            <a:endParaRPr kumimoji="1" lang="en-US" altLang="zh-CN" dirty="0" smtClean="0"/>
          </a:p>
          <a:p>
            <a:pPr lvl="1"/>
            <a:r>
              <a:rPr kumimoji="1" lang="en-US" altLang="zh-CN" dirty="0" smtClean="0"/>
              <a:t>Tel:</a:t>
            </a:r>
            <a:r>
              <a:rPr kumimoji="1" lang="zh-CN" altLang="en-US" dirty="0" smtClean="0"/>
              <a:t> </a:t>
            </a:r>
            <a:r>
              <a:rPr kumimoji="1" lang="en-US" altLang="zh-CN" dirty="0" smtClean="0"/>
              <a:t>18901155050</a:t>
            </a:r>
          </a:p>
          <a:p>
            <a:pPr lvl="1"/>
            <a:r>
              <a:rPr kumimoji="1" lang="zh-CN" altLang="en-US" dirty="0" smtClean="0"/>
              <a:t> </a:t>
            </a:r>
            <a:r>
              <a:rPr kumimoji="1" lang="en-US" altLang="zh-CN" dirty="0">
                <a:hlinkClick r:id="rId3"/>
              </a:rPr>
              <a:t>http://coai.cs.tsinghua.edu.cn/hml/</a:t>
            </a:r>
            <a:endParaRPr kumimoji="1" lang="zh-CN" altLang="en-US" dirty="0"/>
          </a:p>
        </p:txBody>
      </p:sp>
    </p:spTree>
    <p:extLst>
      <p:ext uri="{BB962C8B-B14F-4D97-AF65-F5344CB8AC3E}">
        <p14:creationId xmlns:p14="http://schemas.microsoft.com/office/powerpoint/2010/main" val="19589258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Who am I</a:t>
            </a:r>
            <a:r>
              <a:rPr kumimoji="1" lang="zh-CN" altLang="en-US" b="1" dirty="0" smtClean="0"/>
              <a:t> </a:t>
            </a:r>
            <a:r>
              <a:rPr kumimoji="1" lang="en-US" altLang="zh-CN" b="1" dirty="0" smtClean="0"/>
              <a:t>(</a:t>
            </a:r>
            <a:r>
              <a:rPr kumimoji="1" lang="en-US" altLang="zh-CN" b="1" dirty="0" err="1" smtClean="0"/>
              <a:t>Minlie</a:t>
            </a:r>
            <a:r>
              <a:rPr kumimoji="1" lang="zh-CN" altLang="en-US" b="1" dirty="0" smtClean="0"/>
              <a:t> </a:t>
            </a:r>
            <a:r>
              <a:rPr kumimoji="1" lang="en-US" altLang="zh-CN" b="1" dirty="0" smtClean="0"/>
              <a:t>Huang)?</a:t>
            </a:r>
            <a:endParaRPr kumimoji="1" lang="zh-CN" altLang="en-US" b="1" dirty="0"/>
          </a:p>
        </p:txBody>
      </p:sp>
      <p:sp>
        <p:nvSpPr>
          <p:cNvPr id="3" name="内容占位符 2"/>
          <p:cNvSpPr>
            <a:spLocks noGrp="1"/>
          </p:cNvSpPr>
          <p:nvPr>
            <p:ph idx="1"/>
          </p:nvPr>
        </p:nvSpPr>
        <p:spPr/>
        <p:txBody>
          <a:bodyPr>
            <a:normAutofit fontScale="92500" lnSpcReduction="20000"/>
          </a:bodyPr>
          <a:lstStyle/>
          <a:p>
            <a:r>
              <a:rPr kumimoji="1" lang="en-US" altLang="zh-CN" dirty="0" smtClean="0"/>
              <a:t>Dr. </a:t>
            </a:r>
            <a:r>
              <a:rPr kumimoji="1" lang="en-US" altLang="zh-CN" dirty="0" err="1" smtClean="0"/>
              <a:t>Minlie</a:t>
            </a:r>
            <a:r>
              <a:rPr kumimoji="1" lang="en-US" altLang="zh-CN" dirty="0" smtClean="0"/>
              <a:t> Huang</a:t>
            </a:r>
          </a:p>
          <a:p>
            <a:pPr lvl="1"/>
            <a:r>
              <a:rPr kumimoji="1" lang="en-US" altLang="zh-CN" dirty="0" smtClean="0"/>
              <a:t>Associate Professor</a:t>
            </a:r>
          </a:p>
          <a:p>
            <a:pPr lvl="1"/>
            <a:r>
              <a:rPr kumimoji="1" lang="en-US" altLang="zh-CN" dirty="0" smtClean="0"/>
              <a:t>Work</a:t>
            </a:r>
            <a:r>
              <a:rPr kumimoji="1" lang="zh-CN" altLang="en-US" dirty="0" smtClean="0"/>
              <a:t> </a:t>
            </a:r>
            <a:r>
              <a:rPr kumimoji="1" lang="en-US" altLang="zh-CN" dirty="0" smtClean="0"/>
              <a:t>at Tsinghua since 2006</a:t>
            </a:r>
          </a:p>
          <a:p>
            <a:pPr lvl="1"/>
            <a:r>
              <a:rPr kumimoji="1" lang="en-US" altLang="zh-CN" dirty="0" smtClean="0"/>
              <a:t>Visiting</a:t>
            </a:r>
            <a:r>
              <a:rPr kumimoji="1" lang="zh-CN" altLang="en-US" dirty="0" smtClean="0"/>
              <a:t> </a:t>
            </a:r>
            <a:r>
              <a:rPr kumimoji="1" lang="en-US" altLang="zh-CN" dirty="0" smtClean="0"/>
              <a:t>professor</a:t>
            </a:r>
            <a:r>
              <a:rPr kumimoji="1" lang="zh-CN" altLang="en-US" dirty="0" smtClean="0"/>
              <a:t> </a:t>
            </a:r>
            <a:r>
              <a:rPr kumimoji="1" lang="en-US" altLang="zh-CN" dirty="0" smtClean="0"/>
              <a:t>at</a:t>
            </a:r>
            <a:r>
              <a:rPr kumimoji="1" lang="zh-CN" altLang="en-US" dirty="0" smtClean="0"/>
              <a:t> </a:t>
            </a:r>
            <a:r>
              <a:rPr kumimoji="1" lang="en-US" altLang="zh-CN" dirty="0" smtClean="0"/>
              <a:t>NIH,</a:t>
            </a:r>
            <a:r>
              <a:rPr kumimoji="1" lang="zh-CN" altLang="en-US" dirty="0" smtClean="0"/>
              <a:t> </a:t>
            </a:r>
            <a:r>
              <a:rPr kumimoji="1" lang="en-US" altLang="zh-CN" dirty="0" smtClean="0"/>
              <a:t>University</a:t>
            </a:r>
            <a:r>
              <a:rPr kumimoji="1" lang="en-US" altLang="zh-CN" dirty="0"/>
              <a:t/>
            </a:r>
            <a:br>
              <a:rPr kumimoji="1" lang="en-US" altLang="zh-CN" dirty="0"/>
            </a:br>
            <a:r>
              <a:rPr kumimoji="1" lang="en-US" altLang="zh-CN" dirty="0" smtClean="0"/>
              <a:t>of</a:t>
            </a:r>
            <a:r>
              <a:rPr kumimoji="1" lang="zh-CN" altLang="en-US" dirty="0" smtClean="0"/>
              <a:t> </a:t>
            </a:r>
            <a:r>
              <a:rPr kumimoji="1" lang="en-US" altLang="zh-CN" dirty="0" smtClean="0"/>
              <a:t>Hamburg,</a:t>
            </a:r>
            <a:r>
              <a:rPr kumimoji="1" lang="zh-CN" altLang="zh-CN" dirty="0"/>
              <a:t> </a:t>
            </a:r>
            <a:r>
              <a:rPr kumimoji="1" lang="en-US" altLang="zh-CN" dirty="0" smtClean="0"/>
              <a:t>National</a:t>
            </a:r>
            <a:r>
              <a:rPr kumimoji="1" lang="zh-CN" altLang="en-US" dirty="0" smtClean="0"/>
              <a:t> </a:t>
            </a:r>
            <a:r>
              <a:rPr kumimoji="1" lang="en-US" altLang="zh-CN" dirty="0" smtClean="0"/>
              <a:t>University</a:t>
            </a:r>
            <a:r>
              <a:rPr kumimoji="1" lang="zh-CN" altLang="en-US" dirty="0" smtClean="0"/>
              <a:t> </a:t>
            </a:r>
            <a:r>
              <a:rPr kumimoji="1" lang="en-US" altLang="zh-CN" dirty="0" smtClean="0"/>
              <a:t>of</a:t>
            </a:r>
            <a:r>
              <a:rPr kumimoji="1" lang="zh-CN" altLang="en-US" dirty="0" smtClean="0"/>
              <a:t> </a:t>
            </a:r>
            <a:r>
              <a:rPr kumimoji="1" lang="en-US" altLang="zh-CN" dirty="0" smtClean="0"/>
              <a:t>Singapore</a:t>
            </a:r>
          </a:p>
          <a:p>
            <a:r>
              <a:rPr kumimoji="1" lang="en-US" altLang="zh-CN" dirty="0" smtClean="0"/>
              <a:t>Research interests</a:t>
            </a:r>
          </a:p>
          <a:p>
            <a:pPr lvl="1"/>
            <a:r>
              <a:rPr kumimoji="1" lang="en-US" altLang="zh-CN" dirty="0" smtClean="0"/>
              <a:t>Artificial intelligence</a:t>
            </a:r>
          </a:p>
          <a:p>
            <a:pPr lvl="1"/>
            <a:r>
              <a:rPr kumimoji="1" lang="en-US" altLang="zh-CN" dirty="0" smtClean="0">
                <a:solidFill>
                  <a:srgbClr val="C00000"/>
                </a:solidFill>
              </a:rPr>
              <a:t>Deep learning in NLP</a:t>
            </a:r>
          </a:p>
          <a:p>
            <a:pPr lvl="1"/>
            <a:r>
              <a:rPr kumimoji="1" lang="en-US" altLang="zh-CN" dirty="0" smtClean="0">
                <a:solidFill>
                  <a:srgbClr val="C00000"/>
                </a:solidFill>
              </a:rPr>
              <a:t>Deep</a:t>
            </a:r>
            <a:r>
              <a:rPr kumimoji="1" lang="zh-CN" altLang="en-US" dirty="0" smtClean="0">
                <a:solidFill>
                  <a:srgbClr val="C00000"/>
                </a:solidFill>
              </a:rPr>
              <a:t> </a:t>
            </a:r>
            <a:r>
              <a:rPr kumimoji="1" lang="en-US" altLang="zh-CN" dirty="0" smtClean="0">
                <a:solidFill>
                  <a:srgbClr val="C00000"/>
                </a:solidFill>
              </a:rPr>
              <a:t>reinforcement</a:t>
            </a:r>
            <a:r>
              <a:rPr kumimoji="1" lang="zh-CN" altLang="en-US" dirty="0" smtClean="0">
                <a:solidFill>
                  <a:srgbClr val="C00000"/>
                </a:solidFill>
              </a:rPr>
              <a:t> </a:t>
            </a:r>
            <a:r>
              <a:rPr kumimoji="1" lang="en-US" altLang="zh-CN" dirty="0" smtClean="0">
                <a:solidFill>
                  <a:srgbClr val="C00000"/>
                </a:solidFill>
              </a:rPr>
              <a:t>learning</a:t>
            </a:r>
            <a:r>
              <a:rPr kumimoji="1" lang="zh-CN" altLang="en-US" dirty="0" smtClean="0">
                <a:solidFill>
                  <a:srgbClr val="C00000"/>
                </a:solidFill>
              </a:rPr>
              <a:t> </a:t>
            </a:r>
            <a:r>
              <a:rPr kumimoji="1" lang="en-US" altLang="zh-CN" dirty="0" smtClean="0">
                <a:solidFill>
                  <a:srgbClr val="C00000"/>
                </a:solidFill>
              </a:rPr>
              <a:t>in</a:t>
            </a:r>
            <a:r>
              <a:rPr kumimoji="1" lang="zh-CN" altLang="en-US" dirty="0" smtClean="0">
                <a:solidFill>
                  <a:srgbClr val="C00000"/>
                </a:solidFill>
              </a:rPr>
              <a:t> </a:t>
            </a:r>
            <a:r>
              <a:rPr kumimoji="1" lang="en-US" altLang="zh-CN" dirty="0" smtClean="0">
                <a:solidFill>
                  <a:srgbClr val="C00000"/>
                </a:solidFill>
              </a:rPr>
              <a:t>NLP</a:t>
            </a:r>
          </a:p>
          <a:p>
            <a:pPr lvl="1"/>
            <a:r>
              <a:rPr kumimoji="1" lang="en-US" altLang="zh-CN" dirty="0" smtClean="0"/>
              <a:t>Natural language processing</a:t>
            </a:r>
          </a:p>
          <a:p>
            <a:pPr lvl="1"/>
            <a:r>
              <a:rPr kumimoji="1" lang="en-US" altLang="zh-CN" dirty="0" smtClean="0"/>
              <a:t>Dialogue systems, sentiment analysis</a:t>
            </a:r>
            <a:endParaRPr kumimoji="1" lang="zh-CN" altLang="en-US" dirty="0"/>
          </a:p>
        </p:txBody>
      </p:sp>
    </p:spTree>
    <p:extLst>
      <p:ext uri="{BB962C8B-B14F-4D97-AF65-F5344CB8AC3E}">
        <p14:creationId xmlns:p14="http://schemas.microsoft.com/office/powerpoint/2010/main" val="2015257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Research</a:t>
            </a:r>
            <a:r>
              <a:rPr kumimoji="1" lang="zh-CN" altLang="en-US" b="1" dirty="0" smtClean="0"/>
              <a:t> </a:t>
            </a:r>
            <a:r>
              <a:rPr kumimoji="1" lang="en-US" altLang="zh-CN" b="1" dirty="0" smtClean="0"/>
              <a:t>Interests</a:t>
            </a:r>
            <a:r>
              <a:rPr kumimoji="1" lang="zh-CN" altLang="en-US" b="1" dirty="0" smtClean="0"/>
              <a:t> </a:t>
            </a:r>
            <a:r>
              <a:rPr kumimoji="1" lang="en-US" altLang="zh-CN" b="1" dirty="0" smtClean="0"/>
              <a:t>~~Theory</a:t>
            </a:r>
            <a:endParaRPr kumimoji="1" lang="zh-CN" altLang="en-US" b="1" dirty="0"/>
          </a:p>
        </p:txBody>
      </p:sp>
      <p:sp>
        <p:nvSpPr>
          <p:cNvPr id="3" name="内容占位符 2"/>
          <p:cNvSpPr>
            <a:spLocks noGrp="1"/>
          </p:cNvSpPr>
          <p:nvPr>
            <p:ph idx="1"/>
          </p:nvPr>
        </p:nvSpPr>
        <p:spPr/>
        <p:txBody>
          <a:bodyPr/>
          <a:lstStyle/>
          <a:p>
            <a:endParaRPr kumimoji="1" lang="en-US" altLang="zh-CN" dirty="0" smtClean="0"/>
          </a:p>
          <a:p>
            <a:r>
              <a:rPr kumimoji="1" lang="en-US" altLang="zh-CN" b="1" dirty="0" smtClean="0"/>
              <a:t>Deep</a:t>
            </a:r>
            <a:r>
              <a:rPr kumimoji="1" lang="zh-CN" altLang="en-US" b="1" dirty="0" smtClean="0"/>
              <a:t> </a:t>
            </a:r>
            <a:r>
              <a:rPr kumimoji="1" lang="en-US" altLang="zh-CN" b="1" dirty="0" smtClean="0"/>
              <a:t>Learning</a:t>
            </a:r>
          </a:p>
          <a:p>
            <a:r>
              <a:rPr kumimoji="1" lang="en-US" altLang="zh-CN" b="1" dirty="0" smtClean="0"/>
              <a:t>Deep</a:t>
            </a:r>
            <a:r>
              <a:rPr kumimoji="1" lang="zh-CN" altLang="en-US" b="1" dirty="0" smtClean="0"/>
              <a:t> </a:t>
            </a:r>
            <a:r>
              <a:rPr kumimoji="1" lang="en-US" altLang="zh-CN" b="1" dirty="0" smtClean="0"/>
              <a:t>Reinforcement</a:t>
            </a:r>
            <a:r>
              <a:rPr kumimoji="1" lang="zh-CN" altLang="en-US" b="1" dirty="0" smtClean="0"/>
              <a:t> </a:t>
            </a:r>
            <a:r>
              <a:rPr kumimoji="1" lang="en-US" altLang="zh-CN" b="1" dirty="0" smtClean="0"/>
              <a:t>Learning</a:t>
            </a:r>
          </a:p>
          <a:p>
            <a:r>
              <a:rPr kumimoji="1" lang="en-US" altLang="zh-CN" b="1" dirty="0" smtClean="0"/>
              <a:t>Machine</a:t>
            </a:r>
            <a:r>
              <a:rPr kumimoji="1" lang="zh-CN" altLang="en-US" b="1" dirty="0" smtClean="0"/>
              <a:t> </a:t>
            </a:r>
            <a:r>
              <a:rPr kumimoji="1" lang="en-US" altLang="zh-CN" b="1" dirty="0" smtClean="0"/>
              <a:t>Learning</a:t>
            </a:r>
            <a:r>
              <a:rPr kumimoji="1" lang="zh-CN" altLang="en-US" b="1" dirty="0" smtClean="0"/>
              <a:t> </a:t>
            </a:r>
            <a:endParaRPr kumimoji="1" lang="zh-CN" altLang="en-US" b="1"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4117655"/>
            <a:ext cx="5091546" cy="2611847"/>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418284" y="1459334"/>
            <a:ext cx="2111134" cy="2971985"/>
          </a:xfrm>
          <a:prstGeom prst="rect">
            <a:avLst/>
          </a:prstGeom>
        </p:spPr>
      </p:pic>
      <p:pic>
        <p:nvPicPr>
          <p:cNvPr id="6" name="图片 5"/>
          <p:cNvPicPr>
            <a:picLocks noChangeAspect="1"/>
          </p:cNvPicPr>
          <p:nvPr/>
        </p:nvPicPr>
        <p:blipFill>
          <a:blip r:embed="rId4"/>
          <a:stretch>
            <a:fillRect/>
          </a:stretch>
        </p:blipFill>
        <p:spPr>
          <a:xfrm>
            <a:off x="6430851" y="4876702"/>
            <a:ext cx="1683450" cy="1852800"/>
          </a:xfrm>
          <a:prstGeom prst="rect">
            <a:avLst/>
          </a:prstGeom>
        </p:spPr>
      </p:pic>
    </p:spTree>
    <p:extLst>
      <p:ext uri="{BB962C8B-B14F-4D97-AF65-F5344CB8AC3E}">
        <p14:creationId xmlns:p14="http://schemas.microsoft.com/office/powerpoint/2010/main" val="8315821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Deep</a:t>
            </a:r>
            <a:r>
              <a:rPr kumimoji="1" lang="zh-CN" altLang="en-US" b="1" dirty="0" smtClean="0"/>
              <a:t> </a:t>
            </a:r>
            <a:r>
              <a:rPr kumimoji="1" lang="en-US" altLang="zh-CN" b="1" dirty="0" smtClean="0"/>
              <a:t>Reinforcement</a:t>
            </a:r>
            <a:r>
              <a:rPr kumimoji="1" lang="zh-CN" altLang="en-US" b="1" dirty="0" smtClean="0"/>
              <a:t> </a:t>
            </a:r>
            <a:r>
              <a:rPr kumimoji="1" lang="en-US" altLang="zh-CN" b="1" dirty="0" smtClean="0"/>
              <a:t>Learning</a:t>
            </a:r>
            <a:endParaRPr kumimoji="1" lang="zh-CN" altLang="en-US" b="1" dirty="0"/>
          </a:p>
        </p:txBody>
      </p:sp>
      <p:sp>
        <p:nvSpPr>
          <p:cNvPr id="3" name="内容占位符 2"/>
          <p:cNvSpPr>
            <a:spLocks noGrp="1"/>
          </p:cNvSpPr>
          <p:nvPr>
            <p:ph idx="1"/>
          </p:nvPr>
        </p:nvSpPr>
        <p:spPr>
          <a:xfrm>
            <a:off x="285744" y="1600200"/>
            <a:ext cx="8858250" cy="4525963"/>
          </a:xfrm>
        </p:spPr>
        <p:txBody>
          <a:bodyPr/>
          <a:lstStyle/>
          <a:p>
            <a:r>
              <a:rPr kumimoji="1" lang="en-US" altLang="zh-CN" dirty="0" smtClean="0"/>
              <a:t>Exploration</a:t>
            </a:r>
            <a:r>
              <a:rPr kumimoji="1" lang="zh-CN" altLang="en-US" dirty="0" smtClean="0"/>
              <a:t> </a:t>
            </a:r>
            <a:r>
              <a:rPr kumimoji="1" lang="en-US" altLang="zh-CN" dirty="0" smtClean="0"/>
              <a:t>strategies</a:t>
            </a:r>
            <a:r>
              <a:rPr kumimoji="1" lang="zh-CN" altLang="en-US" dirty="0" smtClean="0"/>
              <a:t> </a:t>
            </a:r>
            <a:endParaRPr kumimoji="1" lang="en-US" altLang="zh-CN" dirty="0" smtClean="0"/>
          </a:p>
          <a:p>
            <a:r>
              <a:rPr kumimoji="1" lang="en-US" altLang="zh-CN" dirty="0" smtClean="0"/>
              <a:t>Unsupervised,</a:t>
            </a:r>
            <a:r>
              <a:rPr kumimoji="1" lang="zh-CN" altLang="en-US" dirty="0" smtClean="0"/>
              <a:t> </a:t>
            </a:r>
            <a:r>
              <a:rPr kumimoji="1" lang="en-US" altLang="zh-CN" dirty="0" smtClean="0"/>
              <a:t>Weakly</a:t>
            </a:r>
            <a:r>
              <a:rPr kumimoji="1" lang="zh-CN" altLang="en-US" dirty="0" smtClean="0"/>
              <a:t> </a:t>
            </a:r>
            <a:r>
              <a:rPr kumimoji="1" lang="en-US" altLang="zh-CN" dirty="0"/>
              <a:t>S</a:t>
            </a:r>
            <a:r>
              <a:rPr kumimoji="1" lang="en-US" altLang="zh-CN" dirty="0" smtClean="0"/>
              <a:t>upervised,</a:t>
            </a:r>
            <a:r>
              <a:rPr kumimoji="1" lang="zh-CN" altLang="en-US" dirty="0" smtClean="0"/>
              <a:t> </a:t>
            </a:r>
            <a:r>
              <a:rPr kumimoji="1" lang="en-US" altLang="zh-CN" dirty="0" smtClean="0"/>
              <a:t>Auxiliary</a:t>
            </a:r>
            <a:r>
              <a:rPr kumimoji="1" lang="zh-CN" altLang="en-US" dirty="0" smtClean="0"/>
              <a:t> </a:t>
            </a:r>
            <a:r>
              <a:rPr kumimoji="1" lang="en-US" altLang="zh-CN" dirty="0" smtClean="0"/>
              <a:t>Tasks</a:t>
            </a:r>
          </a:p>
          <a:p>
            <a:r>
              <a:rPr kumimoji="1" lang="en-US" altLang="zh-CN" dirty="0" smtClean="0"/>
              <a:t>Hierarchical</a:t>
            </a:r>
            <a:r>
              <a:rPr kumimoji="1" lang="zh-CN" altLang="en-US" dirty="0" smtClean="0"/>
              <a:t> </a:t>
            </a:r>
            <a:r>
              <a:rPr kumimoji="1" lang="en-US" altLang="zh-CN" dirty="0" smtClean="0"/>
              <a:t>RL,</a:t>
            </a:r>
            <a:r>
              <a:rPr kumimoji="1" lang="zh-CN" altLang="en-US" dirty="0" smtClean="0"/>
              <a:t> </a:t>
            </a:r>
            <a:r>
              <a:rPr kumimoji="1" lang="en-US" altLang="zh-CN" dirty="0" smtClean="0"/>
              <a:t>Action</a:t>
            </a:r>
            <a:r>
              <a:rPr kumimoji="1" lang="zh-CN" altLang="en-US" dirty="0" smtClean="0"/>
              <a:t> </a:t>
            </a:r>
            <a:r>
              <a:rPr kumimoji="1" lang="en-US" altLang="zh-CN" dirty="0" smtClean="0"/>
              <a:t>Hierarchy</a:t>
            </a:r>
          </a:p>
          <a:p>
            <a:r>
              <a:rPr kumimoji="1" lang="en-US" altLang="zh-CN" dirty="0" smtClean="0"/>
              <a:t>Multi-task,</a:t>
            </a:r>
            <a:r>
              <a:rPr kumimoji="1" lang="zh-CN" altLang="en-US" dirty="0" smtClean="0"/>
              <a:t> </a:t>
            </a:r>
            <a:r>
              <a:rPr kumimoji="1" lang="en-US" altLang="zh-CN" dirty="0" smtClean="0"/>
              <a:t>Multi-agent,</a:t>
            </a:r>
            <a:r>
              <a:rPr kumimoji="1" lang="zh-CN" altLang="en-US" dirty="0" smtClean="0"/>
              <a:t> </a:t>
            </a:r>
            <a:r>
              <a:rPr kumimoji="1" lang="en-US" altLang="zh-CN" dirty="0" smtClean="0"/>
              <a:t>Collaborative/Adversarial</a:t>
            </a:r>
          </a:p>
          <a:p>
            <a:r>
              <a:rPr kumimoji="1" lang="en-US" altLang="zh-CN" dirty="0" smtClean="0"/>
              <a:t>Reverse</a:t>
            </a:r>
            <a:r>
              <a:rPr kumimoji="1" lang="zh-CN" altLang="en-US" dirty="0" smtClean="0"/>
              <a:t> </a:t>
            </a:r>
            <a:r>
              <a:rPr kumimoji="1" lang="en-US" altLang="zh-CN" dirty="0" smtClean="0"/>
              <a:t>RL</a:t>
            </a:r>
          </a:p>
          <a:p>
            <a:endParaRPr kumimoji="1" lang="en-US" altLang="zh-CN" dirty="0" smtClean="0"/>
          </a:p>
        </p:txBody>
      </p:sp>
    </p:spTree>
    <p:extLst>
      <p:ext uri="{BB962C8B-B14F-4D97-AF65-F5344CB8AC3E}">
        <p14:creationId xmlns:p14="http://schemas.microsoft.com/office/powerpoint/2010/main" val="6494508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Research</a:t>
            </a:r>
            <a:r>
              <a:rPr kumimoji="1" lang="zh-CN" altLang="en-US" b="1" dirty="0" smtClean="0"/>
              <a:t> </a:t>
            </a:r>
            <a:r>
              <a:rPr kumimoji="1" lang="en-US" altLang="zh-CN" b="1" dirty="0" smtClean="0"/>
              <a:t>Interests</a:t>
            </a:r>
            <a:r>
              <a:rPr kumimoji="1" lang="zh-CN" altLang="en-US" b="1" dirty="0" smtClean="0"/>
              <a:t> </a:t>
            </a:r>
            <a:r>
              <a:rPr kumimoji="1" lang="en-US" altLang="zh-CN" b="1" dirty="0" smtClean="0"/>
              <a:t>~~Applications</a:t>
            </a:r>
            <a:endParaRPr kumimoji="1" lang="zh-CN" altLang="en-US" b="1" dirty="0"/>
          </a:p>
        </p:txBody>
      </p:sp>
      <p:sp>
        <p:nvSpPr>
          <p:cNvPr id="3" name="内容占位符 2"/>
          <p:cNvSpPr>
            <a:spLocks noGrp="1"/>
          </p:cNvSpPr>
          <p:nvPr>
            <p:ph idx="1"/>
          </p:nvPr>
        </p:nvSpPr>
        <p:spPr>
          <a:xfrm>
            <a:off x="457200" y="1600200"/>
            <a:ext cx="8229600" cy="2665191"/>
          </a:xfrm>
        </p:spPr>
        <p:txBody>
          <a:bodyPr>
            <a:normAutofit lnSpcReduction="10000"/>
          </a:bodyPr>
          <a:lstStyle/>
          <a:p>
            <a:r>
              <a:rPr kumimoji="1" lang="en-US" altLang="zh-CN" dirty="0" smtClean="0"/>
              <a:t>Question</a:t>
            </a:r>
            <a:r>
              <a:rPr kumimoji="1" lang="zh-CN" altLang="en-US" dirty="0" smtClean="0"/>
              <a:t> </a:t>
            </a:r>
            <a:r>
              <a:rPr kumimoji="1" lang="en-US" altLang="zh-CN" dirty="0" smtClean="0"/>
              <a:t>Answering,</a:t>
            </a:r>
            <a:r>
              <a:rPr kumimoji="1" lang="zh-CN" altLang="en-US" dirty="0" smtClean="0"/>
              <a:t> </a:t>
            </a:r>
            <a:r>
              <a:rPr kumimoji="1" lang="en-US" altLang="zh-CN" dirty="0" smtClean="0"/>
              <a:t>Dialogue</a:t>
            </a:r>
            <a:r>
              <a:rPr kumimoji="1" lang="zh-CN" altLang="en-US" dirty="0" smtClean="0"/>
              <a:t> </a:t>
            </a:r>
            <a:r>
              <a:rPr kumimoji="1" lang="en-US" altLang="zh-CN" dirty="0" smtClean="0"/>
              <a:t>Systems</a:t>
            </a:r>
            <a:r>
              <a:rPr kumimoji="1" lang="en-US" altLang="zh-CN" dirty="0"/>
              <a:t>,</a:t>
            </a:r>
            <a:r>
              <a:rPr kumimoji="1" lang="zh-CN" altLang="en-US" dirty="0" smtClean="0"/>
              <a:t> </a:t>
            </a:r>
            <a:r>
              <a:rPr kumimoji="1" lang="en-US" altLang="zh-CN" dirty="0" smtClean="0"/>
              <a:t>Machine</a:t>
            </a:r>
            <a:r>
              <a:rPr kumimoji="1" lang="zh-CN" altLang="en-US" dirty="0" smtClean="0"/>
              <a:t> </a:t>
            </a:r>
            <a:r>
              <a:rPr kumimoji="1" lang="en-US" altLang="zh-CN" dirty="0" smtClean="0"/>
              <a:t>Comprehension</a:t>
            </a:r>
          </a:p>
          <a:p>
            <a:r>
              <a:rPr kumimoji="1" lang="en-US" altLang="zh-CN" dirty="0" smtClean="0"/>
              <a:t>Logics,</a:t>
            </a:r>
            <a:r>
              <a:rPr kumimoji="1" lang="zh-CN" altLang="en-US" dirty="0" smtClean="0"/>
              <a:t> </a:t>
            </a:r>
            <a:r>
              <a:rPr kumimoji="1" lang="en-US" altLang="zh-CN" dirty="0" smtClean="0"/>
              <a:t>Reasoning</a:t>
            </a:r>
            <a:r>
              <a:rPr kumimoji="1" lang="zh-CN" altLang="en-US" dirty="0" smtClean="0"/>
              <a:t> </a:t>
            </a:r>
            <a:r>
              <a:rPr kumimoji="1" lang="en-US" altLang="zh-CN" dirty="0" smtClean="0"/>
              <a:t>in</a:t>
            </a:r>
            <a:r>
              <a:rPr kumimoji="1" lang="zh-CN" altLang="en-US" dirty="0" smtClean="0"/>
              <a:t> </a:t>
            </a:r>
            <a:r>
              <a:rPr kumimoji="1" lang="en-US" altLang="zh-CN" dirty="0" smtClean="0"/>
              <a:t>Language</a:t>
            </a:r>
          </a:p>
          <a:p>
            <a:r>
              <a:rPr kumimoji="1" lang="en-US" altLang="zh-CN" dirty="0" smtClean="0"/>
              <a:t>Sentiment/Emotion</a:t>
            </a:r>
            <a:r>
              <a:rPr kumimoji="1" lang="zh-CN" altLang="en-US" dirty="0" smtClean="0"/>
              <a:t> </a:t>
            </a:r>
            <a:r>
              <a:rPr kumimoji="1" lang="en-US" altLang="zh-CN" dirty="0" smtClean="0"/>
              <a:t>Understanding</a:t>
            </a:r>
          </a:p>
          <a:p>
            <a:r>
              <a:rPr kumimoji="1" lang="en-US" altLang="zh-CN" dirty="0" smtClean="0"/>
              <a:t>Language</a:t>
            </a:r>
            <a:r>
              <a:rPr kumimoji="1" lang="zh-CN" altLang="en-US" dirty="0" smtClean="0"/>
              <a:t> </a:t>
            </a:r>
            <a:r>
              <a:rPr kumimoji="1" lang="en-US" altLang="zh-CN" dirty="0" smtClean="0"/>
              <a:t>Generation</a:t>
            </a:r>
          </a:p>
        </p:txBody>
      </p:sp>
      <p:pic>
        <p:nvPicPr>
          <p:cNvPr id="4" name="图片 3"/>
          <p:cNvPicPr>
            <a:picLocks noChangeAspect="1"/>
          </p:cNvPicPr>
          <p:nvPr/>
        </p:nvPicPr>
        <p:blipFill>
          <a:blip r:embed="rId2"/>
          <a:stretch>
            <a:fillRect/>
          </a:stretch>
        </p:blipFill>
        <p:spPr>
          <a:xfrm>
            <a:off x="2803466" y="4265391"/>
            <a:ext cx="2769981" cy="1973386"/>
          </a:xfrm>
          <a:prstGeom prst="rect">
            <a:avLst/>
          </a:prstGeom>
        </p:spPr>
      </p:pic>
      <p:pic>
        <p:nvPicPr>
          <p:cNvPr id="6" name="图片 5" descr="u=305757803,975764334&amp;fm=21&amp;gp=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91" y="4265391"/>
            <a:ext cx="2151005" cy="1792504"/>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8933" y="4516585"/>
            <a:ext cx="2935555" cy="1722192"/>
          </a:xfrm>
          <a:prstGeom prst="rect">
            <a:avLst/>
          </a:prstGeom>
        </p:spPr>
      </p:pic>
    </p:spTree>
    <p:extLst>
      <p:ext uri="{BB962C8B-B14F-4D97-AF65-F5344CB8AC3E}">
        <p14:creationId xmlns:p14="http://schemas.microsoft.com/office/powerpoint/2010/main" val="29701594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857251"/>
            <a:ext cx="7886700" cy="994172"/>
          </a:xfrm>
        </p:spPr>
        <p:txBody>
          <a:bodyPr>
            <a:normAutofit/>
          </a:bodyPr>
          <a:lstStyle/>
          <a:p>
            <a:r>
              <a:rPr lang="en-US" altLang="zh-CN" b="1" dirty="0"/>
              <a:t>Question Answering in NLP</a:t>
            </a:r>
            <a:endParaRPr lang="zh-CN" altLang="en-US" b="1" dirty="0"/>
          </a:p>
        </p:txBody>
      </p:sp>
      <p:sp>
        <p:nvSpPr>
          <p:cNvPr id="3" name="内容占位符 2"/>
          <p:cNvSpPr>
            <a:spLocks noGrp="1"/>
          </p:cNvSpPr>
          <p:nvPr>
            <p:ph idx="1"/>
          </p:nvPr>
        </p:nvSpPr>
        <p:spPr>
          <a:xfrm>
            <a:off x="628650" y="2226469"/>
            <a:ext cx="7886700" cy="3774281"/>
          </a:xfrm>
        </p:spPr>
        <p:txBody>
          <a:bodyPr>
            <a:normAutofit fontScale="77500" lnSpcReduction="20000"/>
          </a:bodyPr>
          <a:lstStyle/>
          <a:p>
            <a:r>
              <a:rPr kumimoji="1" lang="en-US" altLang="zh-CN" dirty="0" smtClean="0"/>
              <a:t>QA from structured source</a:t>
            </a:r>
          </a:p>
          <a:p>
            <a:pPr lvl="1"/>
            <a:r>
              <a:rPr kumimoji="1" lang="en-US" altLang="zh-CN" dirty="0" smtClean="0"/>
              <a:t>KB QA</a:t>
            </a:r>
          </a:p>
          <a:p>
            <a:pPr lvl="1"/>
            <a:r>
              <a:rPr kumimoji="1" lang="en-US" altLang="zh-CN" dirty="0" smtClean="0"/>
              <a:t>Table QA</a:t>
            </a:r>
          </a:p>
          <a:p>
            <a:endParaRPr kumimoji="1" lang="en-US" altLang="zh-CN" dirty="0" smtClean="0"/>
          </a:p>
          <a:p>
            <a:r>
              <a:rPr kumimoji="1" lang="en-US" altLang="zh-CN" dirty="0" smtClean="0"/>
              <a:t>QA from unstructured source</a:t>
            </a:r>
          </a:p>
          <a:p>
            <a:pPr marL="514350" lvl="2">
              <a:spcBef>
                <a:spcPts val="750"/>
              </a:spcBef>
            </a:pPr>
            <a:r>
              <a:rPr kumimoji="1" lang="en-US" altLang="zh-CN" sz="3100" dirty="0"/>
              <a:t>Reading Comprehension</a:t>
            </a:r>
            <a:endParaRPr kumimoji="1" lang="zh-CN" altLang="en-US" sz="3100" dirty="0"/>
          </a:p>
          <a:p>
            <a:endParaRPr kumimoji="1" lang="en-US" altLang="zh-CN" dirty="0" smtClean="0"/>
          </a:p>
          <a:p>
            <a:r>
              <a:rPr kumimoji="1" lang="en-US" altLang="zh-CN" dirty="0" smtClean="0"/>
              <a:t>How to </a:t>
            </a:r>
            <a:r>
              <a:rPr kumimoji="1" lang="mr-IN" altLang="zh-CN" dirty="0" smtClean="0"/>
              <a:t>…</a:t>
            </a:r>
          </a:p>
          <a:p>
            <a:pPr lvl="1"/>
            <a:r>
              <a:rPr kumimoji="1" lang="en-US" altLang="zh-CN" sz="3100" dirty="0" smtClean="0"/>
              <a:t>represent questions/KB/documents</a:t>
            </a:r>
          </a:p>
          <a:p>
            <a:pPr lvl="1"/>
            <a:r>
              <a:rPr kumimoji="1" lang="en-US" altLang="zh-CN" sz="3100" dirty="0" smtClean="0"/>
              <a:t>model reasoning process</a:t>
            </a:r>
            <a:endParaRPr kumimoji="1" lang="zh-CN" altLang="en-US" sz="3100" dirty="0"/>
          </a:p>
        </p:txBody>
      </p:sp>
      <p:pic>
        <p:nvPicPr>
          <p:cNvPr id="4" name="Picture 3" descr="question answering.png"/>
          <p:cNvPicPr>
            <a:picLocks noChangeAspect="1"/>
          </p:cNvPicPr>
          <p:nvPr/>
        </p:nvPicPr>
        <p:blipFill>
          <a:blip r:embed="rId2" cstate="print"/>
          <a:stretch>
            <a:fillRect/>
          </a:stretch>
        </p:blipFill>
        <p:spPr>
          <a:xfrm>
            <a:off x="5977068" y="3158835"/>
            <a:ext cx="2538282" cy="2573184"/>
          </a:xfrm>
          <a:prstGeom prst="rect">
            <a:avLst/>
          </a:prstGeom>
        </p:spPr>
      </p:pic>
    </p:spTree>
    <p:extLst>
      <p:ext uri="{BB962C8B-B14F-4D97-AF65-F5344CB8AC3E}">
        <p14:creationId xmlns:p14="http://schemas.microsoft.com/office/powerpoint/2010/main" val="4563749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537" y="412399"/>
            <a:ext cx="8124623" cy="857250"/>
          </a:xfrm>
        </p:spPr>
        <p:txBody>
          <a:bodyPr>
            <a:noAutofit/>
          </a:bodyPr>
          <a:lstStyle/>
          <a:p>
            <a:r>
              <a:rPr lang="en-US" altLang="zh-CN" b="1" dirty="0"/>
              <a:t>Question Answering over </a:t>
            </a:r>
            <a:r>
              <a:rPr lang="en-US" altLang="zh-CN" b="1" dirty="0" smtClean="0"/>
              <a:t>KB</a:t>
            </a:r>
            <a:endParaRPr lang="zh-CN" altLang="en-US" b="1" dirty="0"/>
          </a:p>
        </p:txBody>
      </p:sp>
      <p:grpSp>
        <p:nvGrpSpPr>
          <p:cNvPr id="3" name="组 2"/>
          <p:cNvGrpSpPr/>
          <p:nvPr/>
        </p:nvGrpSpPr>
        <p:grpSpPr>
          <a:xfrm>
            <a:off x="112864" y="1300512"/>
            <a:ext cx="8411376" cy="4579213"/>
            <a:chOff x="1255634" y="447578"/>
            <a:chExt cx="9031366" cy="6105622"/>
          </a:xfrm>
        </p:grpSpPr>
        <p:sp>
          <p:nvSpPr>
            <p:cNvPr id="4" name="Can 3"/>
            <p:cNvSpPr/>
            <p:nvPr/>
          </p:nvSpPr>
          <p:spPr>
            <a:xfrm>
              <a:off x="6858000" y="1595259"/>
              <a:ext cx="3429000" cy="34290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TextBox 4"/>
            <p:cNvSpPr txBox="1"/>
            <p:nvPr/>
          </p:nvSpPr>
          <p:spPr>
            <a:xfrm>
              <a:off x="7086601" y="2590802"/>
              <a:ext cx="3098223" cy="2749470"/>
            </a:xfrm>
            <a:prstGeom prst="rect">
              <a:avLst/>
            </a:prstGeom>
            <a:noFill/>
          </p:spPr>
          <p:txBody>
            <a:bodyPr wrap="none" rtlCol="0">
              <a:spAutoFit/>
            </a:bodyPr>
            <a:lstStyle/>
            <a:p>
              <a:r>
                <a:rPr lang="en-US" altLang="zh-CN" sz="1600" dirty="0"/>
                <a:t>(Yao-Ming, spouse, Ye-Li)</a:t>
              </a:r>
            </a:p>
            <a:p>
              <a:r>
                <a:rPr lang="en-US" altLang="zh-CN" sz="1600" dirty="0"/>
                <a:t>(Yao-Ming, born, Shanghai)</a:t>
              </a:r>
            </a:p>
            <a:p>
              <a:r>
                <a:rPr lang="en-US" altLang="zh-CN" sz="1600" dirty="0"/>
                <a:t>(Yao-Ming,  height, 2.29m)</a:t>
              </a:r>
            </a:p>
            <a:p>
              <a:r>
                <a:rPr lang="en-US" altLang="zh-CN" sz="1600" dirty="0"/>
                <a:t>… …</a:t>
              </a:r>
            </a:p>
            <a:p>
              <a:r>
                <a:rPr lang="nl-NL" altLang="zh-CN" sz="1600" dirty="0"/>
                <a:t>(Ludwig van Beethoven, place of</a:t>
              </a:r>
            </a:p>
            <a:p>
              <a:r>
                <a:rPr lang="en-US" altLang="zh-CN" sz="1600" dirty="0"/>
                <a:t>birth, Germany)</a:t>
              </a:r>
            </a:p>
            <a:p>
              <a:r>
                <a:rPr lang="en-US" altLang="zh-CN" sz="1600" dirty="0"/>
                <a:t>… …</a:t>
              </a:r>
            </a:p>
            <a:p>
              <a:endParaRPr lang="zh-CN" altLang="en-US" sz="1600" dirty="0"/>
            </a:p>
          </p:txBody>
        </p:sp>
        <p:sp>
          <p:nvSpPr>
            <p:cNvPr id="6" name="TextBox 5"/>
            <p:cNvSpPr txBox="1"/>
            <p:nvPr/>
          </p:nvSpPr>
          <p:spPr>
            <a:xfrm>
              <a:off x="7696200" y="1823859"/>
              <a:ext cx="1974444" cy="492443"/>
            </a:xfrm>
            <a:prstGeom prst="rect">
              <a:avLst/>
            </a:prstGeom>
            <a:noFill/>
          </p:spPr>
          <p:txBody>
            <a:bodyPr wrap="none" rtlCol="0">
              <a:spAutoFit/>
            </a:bodyPr>
            <a:lstStyle/>
            <a:p>
              <a:r>
                <a:rPr lang="en-US" altLang="zh-CN" b="1" dirty="0">
                  <a:solidFill>
                    <a:schemeClr val="bg1"/>
                  </a:solidFill>
                </a:rPr>
                <a:t>Knowledge Bases</a:t>
              </a:r>
              <a:endParaRPr lang="zh-CN" altLang="en-US" b="1" dirty="0">
                <a:solidFill>
                  <a:schemeClr val="bg1"/>
                </a:solidFill>
              </a:endParaRPr>
            </a:p>
          </p:txBody>
        </p:sp>
        <p:sp>
          <p:nvSpPr>
            <p:cNvPr id="8" name="Rectangle 7"/>
            <p:cNvSpPr/>
            <p:nvPr/>
          </p:nvSpPr>
          <p:spPr>
            <a:xfrm>
              <a:off x="2053589" y="447578"/>
              <a:ext cx="4724400" cy="2421178"/>
            </a:xfrm>
            <a:prstGeom prst="rect">
              <a:avLst/>
            </a:prstGeom>
          </p:spPr>
          <p:txBody>
            <a:bodyPr wrap="square">
              <a:spAutoFit/>
            </a:bodyPr>
            <a:lstStyle/>
            <a:p>
              <a:r>
                <a:rPr lang="en-US" altLang="zh-CN" sz="1600" dirty="0"/>
                <a:t>Q: How tall is Yao Ming?</a:t>
              </a:r>
            </a:p>
            <a:p>
              <a:r>
                <a:rPr lang="en-US" altLang="zh-CN" sz="1600" dirty="0"/>
                <a:t>A: He is 2.29m tall and is visible from space.</a:t>
              </a:r>
            </a:p>
            <a:p>
              <a:r>
                <a:rPr lang="en-US" altLang="zh-CN" sz="1600" i="1" dirty="0"/>
                <a:t>(Yao Ming, height, 2.29m)</a:t>
              </a:r>
            </a:p>
            <a:p>
              <a:endParaRPr lang="en-US" altLang="zh-CN" sz="1600" dirty="0"/>
            </a:p>
            <a:p>
              <a:r>
                <a:rPr lang="en-US" altLang="zh-CN" sz="1600" dirty="0"/>
                <a:t>Q: Which country was Beethoven from?</a:t>
              </a:r>
            </a:p>
            <a:p>
              <a:r>
                <a:rPr lang="en-US" altLang="zh-CN" sz="1600" dirty="0"/>
                <a:t>A: He was born in what is now Germany.</a:t>
              </a:r>
            </a:p>
            <a:p>
              <a:r>
                <a:rPr lang="nl-NL" altLang="zh-CN" sz="1600" i="1" dirty="0"/>
                <a:t>(Ludwig van Beethoven, </a:t>
              </a:r>
              <a:r>
                <a:rPr lang="nl-NL" altLang="zh-CN" sz="1600" i="1" dirty="0" err="1"/>
                <a:t>place</a:t>
              </a:r>
              <a:r>
                <a:rPr lang="nl-NL" altLang="zh-CN" sz="1600" i="1" dirty="0"/>
                <a:t> of </a:t>
              </a:r>
              <a:r>
                <a:rPr lang="en-US" altLang="zh-CN" sz="1600" i="1" dirty="0"/>
                <a:t>birth, Germany)</a:t>
              </a:r>
            </a:p>
          </p:txBody>
        </p:sp>
        <p:sp>
          <p:nvSpPr>
            <p:cNvPr id="12" name="Rectangle 11"/>
            <p:cNvSpPr/>
            <p:nvPr/>
          </p:nvSpPr>
          <p:spPr>
            <a:xfrm>
              <a:off x="4800600" y="5486400"/>
              <a:ext cx="22098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Question Answering System</a:t>
              </a:r>
              <a:endParaRPr lang="zh-CN" altLang="en-US" sz="2000" dirty="0"/>
            </a:p>
          </p:txBody>
        </p:sp>
        <p:cxnSp>
          <p:nvCxnSpPr>
            <p:cNvPr id="14" name="Straight Arrow Connector 13"/>
            <p:cNvCxnSpPr/>
            <p:nvPr/>
          </p:nvCxnSpPr>
          <p:spPr>
            <a:xfrm>
              <a:off x="3505200" y="6172200"/>
              <a:ext cx="1295400" cy="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7010400" y="6172200"/>
              <a:ext cx="1219200" cy="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1255634" y="5873194"/>
              <a:ext cx="2325766" cy="451404"/>
            </a:xfrm>
            <a:prstGeom prst="rect">
              <a:avLst/>
            </a:prstGeom>
          </p:spPr>
          <p:txBody>
            <a:bodyPr wrap="none">
              <a:spAutoFit/>
            </a:bodyPr>
            <a:lstStyle/>
            <a:p>
              <a:r>
                <a:rPr lang="en-US" altLang="zh-CN" sz="1600" dirty="0"/>
                <a:t>Q: How tall is Liu Xiang?</a:t>
              </a:r>
            </a:p>
          </p:txBody>
        </p:sp>
        <p:sp>
          <p:nvSpPr>
            <p:cNvPr id="18" name="Rectangle 17"/>
            <p:cNvSpPr/>
            <p:nvPr/>
          </p:nvSpPr>
          <p:spPr>
            <a:xfrm>
              <a:off x="8374718" y="5987388"/>
              <a:ext cx="1810107" cy="451404"/>
            </a:xfrm>
            <a:prstGeom prst="rect">
              <a:avLst/>
            </a:prstGeom>
          </p:spPr>
          <p:txBody>
            <a:bodyPr wrap="none">
              <a:spAutoFit/>
            </a:bodyPr>
            <a:lstStyle/>
            <a:p>
              <a:r>
                <a:rPr lang="en-US" altLang="zh-CN" sz="1600" dirty="0"/>
                <a:t>A: He is 1.89m tall</a:t>
              </a:r>
            </a:p>
          </p:txBody>
        </p:sp>
        <p:cxnSp>
          <p:nvCxnSpPr>
            <p:cNvPr id="20" name="Straight Arrow Connector 19"/>
            <p:cNvCxnSpPr/>
            <p:nvPr/>
          </p:nvCxnSpPr>
          <p:spPr>
            <a:xfrm flipV="1">
              <a:off x="6697979" y="4977624"/>
              <a:ext cx="911113" cy="445363"/>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5943438" y="4871789"/>
              <a:ext cx="1139358" cy="573971"/>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2667000" y="3352800"/>
              <a:ext cx="2286000"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Learning</a:t>
              </a:r>
              <a:endParaRPr lang="zh-CN" altLang="en-US" sz="2800" dirty="0"/>
            </a:p>
          </p:txBody>
        </p:sp>
        <p:cxnSp>
          <p:nvCxnSpPr>
            <p:cNvPr id="25" name="Straight Arrow Connector 24"/>
            <p:cNvCxnSpPr/>
            <p:nvPr/>
          </p:nvCxnSpPr>
          <p:spPr>
            <a:xfrm>
              <a:off x="3810000" y="2819400"/>
              <a:ext cx="0" cy="53340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2"/>
            </p:cNvCxnSpPr>
            <p:nvPr/>
          </p:nvCxnSpPr>
          <p:spPr>
            <a:xfrm>
              <a:off x="3810001" y="4572000"/>
              <a:ext cx="1447800" cy="914399"/>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290929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1878" y="588457"/>
            <a:ext cx="7734417" cy="857250"/>
          </a:xfrm>
        </p:spPr>
        <p:txBody>
          <a:bodyPr>
            <a:noAutofit/>
          </a:bodyPr>
          <a:lstStyle/>
          <a:p>
            <a:r>
              <a:rPr lang="en-US" altLang="zh-CN" b="1" dirty="0"/>
              <a:t>Question Answering over Tables</a:t>
            </a:r>
            <a:endParaRPr lang="zh-CN" altLang="en-US" b="1" dirty="0"/>
          </a:p>
        </p:txBody>
      </p:sp>
      <p:sp>
        <p:nvSpPr>
          <p:cNvPr id="8" name="Rectangle 7"/>
          <p:cNvSpPr/>
          <p:nvPr/>
        </p:nvSpPr>
        <p:spPr>
          <a:xfrm>
            <a:off x="302931" y="1650861"/>
            <a:ext cx="4856480" cy="1323439"/>
          </a:xfrm>
          <a:prstGeom prst="rect">
            <a:avLst/>
          </a:prstGeom>
        </p:spPr>
        <p:txBody>
          <a:bodyPr wrap="square">
            <a:spAutoFit/>
          </a:bodyPr>
          <a:lstStyle/>
          <a:p>
            <a:r>
              <a:rPr lang="en-US" altLang="zh-CN" sz="1600" dirty="0"/>
              <a:t>Q: How many people participated in the game in Beijing?</a:t>
            </a:r>
          </a:p>
          <a:p>
            <a:r>
              <a:rPr lang="en-US" altLang="zh-CN" sz="1600" dirty="0"/>
              <a:t>A: 4,200</a:t>
            </a:r>
          </a:p>
          <a:p>
            <a:endParaRPr lang="en-US" altLang="zh-CN" sz="1600" dirty="0"/>
          </a:p>
          <a:p>
            <a:r>
              <a:rPr lang="en-US" altLang="zh-CN" sz="1600" dirty="0"/>
              <a:t>Q: When was the latest game hosted?</a:t>
            </a:r>
          </a:p>
          <a:p>
            <a:r>
              <a:rPr lang="en-US" altLang="zh-CN" sz="1600" dirty="0"/>
              <a:t>A: 2012</a:t>
            </a:r>
          </a:p>
        </p:txBody>
      </p:sp>
      <p:grpSp>
        <p:nvGrpSpPr>
          <p:cNvPr id="3" name="组 2"/>
          <p:cNvGrpSpPr/>
          <p:nvPr/>
        </p:nvGrpSpPr>
        <p:grpSpPr>
          <a:xfrm>
            <a:off x="223521" y="3079379"/>
            <a:ext cx="7009444" cy="2800350"/>
            <a:chOff x="2061604" y="2819400"/>
            <a:chExt cx="7615329" cy="3733800"/>
          </a:xfrm>
        </p:grpSpPr>
        <p:sp>
          <p:nvSpPr>
            <p:cNvPr id="12" name="Rectangle 11"/>
            <p:cNvSpPr/>
            <p:nvPr/>
          </p:nvSpPr>
          <p:spPr>
            <a:xfrm>
              <a:off x="5256477" y="5486400"/>
              <a:ext cx="22098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Question Answering System</a:t>
              </a:r>
              <a:endParaRPr lang="zh-CN" altLang="en-US" sz="1600" dirty="0"/>
            </a:p>
          </p:txBody>
        </p:sp>
        <p:cxnSp>
          <p:nvCxnSpPr>
            <p:cNvPr id="14" name="Straight Arrow Connector 13"/>
            <p:cNvCxnSpPr/>
            <p:nvPr/>
          </p:nvCxnSpPr>
          <p:spPr>
            <a:xfrm>
              <a:off x="4391637" y="6165304"/>
              <a:ext cx="864840" cy="6896"/>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7438528" y="6165304"/>
              <a:ext cx="864096" cy="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061604" y="5229201"/>
              <a:ext cx="2906842" cy="1107996"/>
            </a:xfrm>
            <a:prstGeom prst="rect">
              <a:avLst/>
            </a:prstGeom>
          </p:spPr>
          <p:txBody>
            <a:bodyPr wrap="square">
              <a:spAutoFit/>
            </a:bodyPr>
            <a:lstStyle/>
            <a:p>
              <a:r>
                <a:rPr lang="en-US" altLang="zh-CN" sz="1600" dirty="0"/>
                <a:t>Q: Which city hosted the longest Olympic game before the game in Beijing?</a:t>
              </a:r>
            </a:p>
          </p:txBody>
        </p:sp>
        <p:sp>
          <p:nvSpPr>
            <p:cNvPr id="18" name="Rectangle 17"/>
            <p:cNvSpPr/>
            <p:nvPr/>
          </p:nvSpPr>
          <p:spPr>
            <a:xfrm>
              <a:off x="8302625" y="5970766"/>
              <a:ext cx="1374308" cy="451405"/>
            </a:xfrm>
            <a:prstGeom prst="rect">
              <a:avLst/>
            </a:prstGeom>
          </p:spPr>
          <p:txBody>
            <a:bodyPr wrap="none">
              <a:spAutoFit/>
            </a:bodyPr>
            <a:lstStyle/>
            <a:p>
              <a:r>
                <a:rPr lang="en-US" altLang="zh-CN" sz="1600" dirty="0"/>
                <a:t>A:  Athens</a:t>
              </a:r>
            </a:p>
          </p:txBody>
        </p:sp>
        <p:cxnSp>
          <p:nvCxnSpPr>
            <p:cNvPr id="20" name="Straight Arrow Connector 19"/>
            <p:cNvCxnSpPr/>
            <p:nvPr/>
          </p:nvCxnSpPr>
          <p:spPr>
            <a:xfrm flipV="1">
              <a:off x="6889792" y="4186193"/>
              <a:ext cx="1154523" cy="128666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6475678" y="4199740"/>
              <a:ext cx="1171261" cy="128666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2715344" y="3352800"/>
              <a:ext cx="2286000"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Learning</a:t>
              </a:r>
              <a:endParaRPr lang="zh-CN" altLang="en-US" sz="2400" dirty="0"/>
            </a:p>
          </p:txBody>
        </p:sp>
        <p:cxnSp>
          <p:nvCxnSpPr>
            <p:cNvPr id="25" name="Straight Arrow Connector 24"/>
            <p:cNvCxnSpPr/>
            <p:nvPr/>
          </p:nvCxnSpPr>
          <p:spPr>
            <a:xfrm>
              <a:off x="3858344" y="2819400"/>
              <a:ext cx="0" cy="53340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2"/>
            </p:cNvCxnSpPr>
            <p:nvPr/>
          </p:nvCxnSpPr>
          <p:spPr>
            <a:xfrm>
              <a:off x="3858345" y="4572000"/>
              <a:ext cx="1855333" cy="914400"/>
            </a:xfrm>
            <a:prstGeom prst="straightConnector1">
              <a:avLst/>
            </a:prstGeom>
            <a:ln w="31750">
              <a:tailEnd type="stealth" w="lg" len="lg"/>
            </a:ln>
          </p:spPr>
          <p:style>
            <a:lnRef idx="1">
              <a:schemeClr val="accent1"/>
            </a:lnRef>
            <a:fillRef idx="0">
              <a:schemeClr val="accent1"/>
            </a:fillRef>
            <a:effectRef idx="0">
              <a:schemeClr val="accent1"/>
            </a:effectRef>
            <a:fontRef idx="minor">
              <a:schemeClr val="tx1"/>
            </a:fontRef>
          </p:style>
        </p:cxnSp>
      </p:grpSp>
      <p:graphicFrame>
        <p:nvGraphicFramePr>
          <p:cNvPr id="19" name="Table 18"/>
          <p:cNvGraphicFramePr>
            <a:graphicFrameLocks noGrp="1"/>
          </p:cNvGraphicFramePr>
          <p:nvPr>
            <p:extLst/>
          </p:nvPr>
        </p:nvGraphicFramePr>
        <p:xfrm>
          <a:off x="4931152" y="2559031"/>
          <a:ext cx="3535144" cy="1409700"/>
        </p:xfrm>
        <a:graphic>
          <a:graphicData uri="http://schemas.openxmlformats.org/drawingml/2006/table">
            <a:tbl>
              <a:tblPr firstRow="1" bandRow="1">
                <a:tableStyleId>{5C22544A-7EE6-4342-B048-85BDC9FD1C3A}</a:tableStyleId>
              </a:tblPr>
              <a:tblGrid>
                <a:gridCol w="883786"/>
                <a:gridCol w="883786"/>
                <a:gridCol w="883786"/>
                <a:gridCol w="883786"/>
              </a:tblGrid>
              <a:tr h="278130">
                <a:tc>
                  <a:txBody>
                    <a:bodyPr/>
                    <a:lstStyle/>
                    <a:p>
                      <a:r>
                        <a:rPr lang="en-US" altLang="zh-CN" sz="1400" dirty="0" smtClean="0"/>
                        <a:t>year</a:t>
                      </a:r>
                      <a:endParaRPr lang="zh-CN" altLang="en-US" sz="1400" dirty="0"/>
                    </a:p>
                  </a:txBody>
                  <a:tcPr marL="68580" marR="68580" marT="34290" marB="34290"/>
                </a:tc>
                <a:tc>
                  <a:txBody>
                    <a:bodyPr/>
                    <a:lstStyle/>
                    <a:p>
                      <a:r>
                        <a:rPr lang="en-US" altLang="zh-CN" sz="1400" dirty="0" smtClean="0"/>
                        <a:t>city</a:t>
                      </a:r>
                      <a:endParaRPr lang="zh-CN" altLang="en-US" sz="1400" dirty="0"/>
                    </a:p>
                  </a:txBody>
                  <a:tcPr marL="68580" marR="68580" marT="34290" marB="34290"/>
                </a:tc>
                <a:tc>
                  <a:txBody>
                    <a:bodyPr/>
                    <a:lstStyle/>
                    <a:p>
                      <a:r>
                        <a:rPr lang="en-US" altLang="zh-CN" sz="1400" dirty="0" smtClean="0"/>
                        <a:t>#_days</a:t>
                      </a:r>
                      <a:endParaRPr lang="zh-CN" altLang="en-US" sz="1400" dirty="0"/>
                    </a:p>
                  </a:txBody>
                  <a:tcPr marL="68580" marR="68580" marT="34290" marB="34290"/>
                </a:tc>
                <a:tc>
                  <a:txBody>
                    <a:bodyPr/>
                    <a:lstStyle/>
                    <a:p>
                      <a:r>
                        <a:rPr lang="en-US" altLang="zh-CN" sz="1400" dirty="0" smtClean="0"/>
                        <a:t>#_medals</a:t>
                      </a:r>
                      <a:endParaRPr lang="zh-CN" altLang="en-US" sz="1400" dirty="0"/>
                    </a:p>
                  </a:txBody>
                  <a:tcPr marL="68580" marR="68580" marT="34290" marB="34290"/>
                </a:tc>
              </a:tr>
              <a:tr h="278130">
                <a:tc>
                  <a:txBody>
                    <a:bodyPr/>
                    <a:lstStyle/>
                    <a:p>
                      <a:r>
                        <a:rPr lang="en-US" altLang="zh-CN" sz="1400" dirty="0" smtClean="0"/>
                        <a:t>2000</a:t>
                      </a:r>
                      <a:endParaRPr lang="zh-CN" altLang="en-US" sz="1400" dirty="0"/>
                    </a:p>
                  </a:txBody>
                  <a:tcPr marL="68580" marR="68580" marT="34290" marB="34290"/>
                </a:tc>
                <a:tc>
                  <a:txBody>
                    <a:bodyPr/>
                    <a:lstStyle/>
                    <a:p>
                      <a:r>
                        <a:rPr lang="en-US" altLang="zh-CN" sz="1400" dirty="0" smtClean="0"/>
                        <a:t>Sydney</a:t>
                      </a:r>
                      <a:endParaRPr lang="zh-CN" altLang="en-US" sz="1400" dirty="0"/>
                    </a:p>
                  </a:txBody>
                  <a:tcPr marL="68580" marR="68580" marT="34290" marB="34290"/>
                </a:tc>
                <a:tc>
                  <a:txBody>
                    <a:bodyPr/>
                    <a:lstStyle/>
                    <a:p>
                      <a:r>
                        <a:rPr lang="en-US" altLang="zh-CN" sz="1400" dirty="0" smtClean="0"/>
                        <a:t>20</a:t>
                      </a:r>
                      <a:endParaRPr lang="zh-CN" altLang="en-US" sz="1400" dirty="0"/>
                    </a:p>
                  </a:txBody>
                  <a:tcPr marL="68580" marR="68580" marT="34290" marB="34290"/>
                </a:tc>
                <a:tc>
                  <a:txBody>
                    <a:bodyPr/>
                    <a:lstStyle/>
                    <a:p>
                      <a:r>
                        <a:rPr lang="en-US" altLang="zh-CN" sz="1400" dirty="0" smtClean="0"/>
                        <a:t>2,000</a:t>
                      </a:r>
                      <a:endParaRPr lang="zh-CN" altLang="en-US" sz="1400" dirty="0"/>
                    </a:p>
                  </a:txBody>
                  <a:tcPr marL="68580" marR="68580" marT="34290" marB="34290"/>
                </a:tc>
              </a:tr>
              <a:tr h="278130">
                <a:tc>
                  <a:txBody>
                    <a:bodyPr/>
                    <a:lstStyle/>
                    <a:p>
                      <a:r>
                        <a:rPr lang="en-US" altLang="zh-CN" sz="1400" dirty="0" smtClean="0"/>
                        <a:t>2004</a:t>
                      </a:r>
                      <a:endParaRPr lang="zh-CN" altLang="en-US" sz="1400" dirty="0"/>
                    </a:p>
                  </a:txBody>
                  <a:tcPr marL="68580" marR="68580" marT="34290" marB="34290"/>
                </a:tc>
                <a:tc>
                  <a:txBody>
                    <a:bodyPr/>
                    <a:lstStyle/>
                    <a:p>
                      <a:r>
                        <a:rPr lang="en-US" altLang="zh-CN" sz="1400" dirty="0" smtClean="0"/>
                        <a:t>Athens</a:t>
                      </a:r>
                      <a:endParaRPr lang="zh-CN" altLang="en-US" sz="1400" dirty="0"/>
                    </a:p>
                  </a:txBody>
                  <a:tcPr marL="68580" marR="68580" marT="34290" marB="34290"/>
                </a:tc>
                <a:tc>
                  <a:txBody>
                    <a:bodyPr/>
                    <a:lstStyle/>
                    <a:p>
                      <a:r>
                        <a:rPr lang="en-US" altLang="zh-CN" sz="1400" dirty="0" smtClean="0"/>
                        <a:t>35</a:t>
                      </a:r>
                      <a:endParaRPr lang="zh-CN" altLang="en-US" sz="1400" dirty="0"/>
                    </a:p>
                  </a:txBody>
                  <a:tcPr marL="68580" marR="68580" marT="34290" marB="34290"/>
                </a:tc>
                <a:tc>
                  <a:txBody>
                    <a:bodyPr/>
                    <a:lstStyle/>
                    <a:p>
                      <a:r>
                        <a:rPr lang="en-US" altLang="zh-CN" sz="1400" dirty="0" smtClean="0"/>
                        <a:t>1,500</a:t>
                      </a:r>
                      <a:endParaRPr lang="zh-CN" altLang="en-US" sz="1400" dirty="0"/>
                    </a:p>
                  </a:txBody>
                  <a:tcPr marL="68580" marR="68580" marT="34290" marB="34290"/>
                </a:tc>
              </a:tr>
              <a:tr h="278130">
                <a:tc>
                  <a:txBody>
                    <a:bodyPr/>
                    <a:lstStyle/>
                    <a:p>
                      <a:r>
                        <a:rPr lang="en-US" altLang="zh-CN" sz="1400" dirty="0" smtClean="0"/>
                        <a:t>2008</a:t>
                      </a:r>
                      <a:endParaRPr lang="zh-CN" altLang="en-US" sz="1400" dirty="0"/>
                    </a:p>
                  </a:txBody>
                  <a:tcPr marL="68580" marR="68580" marT="34290" marB="34290"/>
                </a:tc>
                <a:tc>
                  <a:txBody>
                    <a:bodyPr/>
                    <a:lstStyle/>
                    <a:p>
                      <a:r>
                        <a:rPr lang="en-US" altLang="zh-CN" sz="1400" dirty="0" smtClean="0"/>
                        <a:t>Beijing</a:t>
                      </a:r>
                      <a:endParaRPr lang="zh-CN" altLang="en-US" sz="1400" dirty="0"/>
                    </a:p>
                  </a:txBody>
                  <a:tcPr marL="68580" marR="68580" marT="34290" marB="34290"/>
                </a:tc>
                <a:tc>
                  <a:txBody>
                    <a:bodyPr/>
                    <a:lstStyle/>
                    <a:p>
                      <a:r>
                        <a:rPr lang="en-US" altLang="zh-CN" sz="1400" dirty="0" smtClean="0"/>
                        <a:t>30</a:t>
                      </a:r>
                      <a:endParaRPr lang="zh-CN" altLang="en-US" sz="1400" dirty="0"/>
                    </a:p>
                  </a:txBody>
                  <a:tcPr marL="68580" marR="68580" marT="34290" marB="34290"/>
                </a:tc>
                <a:tc>
                  <a:txBody>
                    <a:bodyPr/>
                    <a:lstStyle/>
                    <a:p>
                      <a:r>
                        <a:rPr lang="en-US" altLang="zh-CN" sz="1400" dirty="0" smtClean="0"/>
                        <a:t>2,500</a:t>
                      </a:r>
                      <a:endParaRPr lang="zh-CN" altLang="en-US" sz="1400" dirty="0"/>
                    </a:p>
                  </a:txBody>
                  <a:tcPr marL="68580" marR="68580" marT="34290" marB="34290"/>
                </a:tc>
              </a:tr>
              <a:tr h="278130">
                <a:tc>
                  <a:txBody>
                    <a:bodyPr/>
                    <a:lstStyle/>
                    <a:p>
                      <a:r>
                        <a:rPr lang="en-US" altLang="zh-CN" sz="1400" dirty="0" smtClean="0"/>
                        <a:t>2012</a:t>
                      </a:r>
                      <a:endParaRPr lang="zh-CN" altLang="en-US" sz="1400" dirty="0"/>
                    </a:p>
                  </a:txBody>
                  <a:tcPr marL="68580" marR="68580" marT="34290" marB="34290"/>
                </a:tc>
                <a:tc>
                  <a:txBody>
                    <a:bodyPr/>
                    <a:lstStyle/>
                    <a:p>
                      <a:r>
                        <a:rPr lang="en-US" altLang="zh-CN" sz="1400" dirty="0" smtClean="0"/>
                        <a:t>London</a:t>
                      </a:r>
                      <a:endParaRPr lang="zh-CN" altLang="en-US" sz="1400" dirty="0"/>
                    </a:p>
                  </a:txBody>
                  <a:tcPr marL="68580" marR="68580" marT="34290" marB="34290"/>
                </a:tc>
                <a:tc>
                  <a:txBody>
                    <a:bodyPr/>
                    <a:lstStyle/>
                    <a:p>
                      <a:r>
                        <a:rPr lang="en-US" altLang="zh-CN" sz="1400" dirty="0" smtClean="0"/>
                        <a:t>40</a:t>
                      </a:r>
                      <a:endParaRPr lang="zh-CN" altLang="en-US" sz="1400" dirty="0"/>
                    </a:p>
                  </a:txBody>
                  <a:tcPr marL="68580" marR="68580" marT="34290" marB="34290"/>
                </a:tc>
                <a:tc>
                  <a:txBody>
                    <a:bodyPr/>
                    <a:lstStyle/>
                    <a:p>
                      <a:r>
                        <a:rPr lang="en-US" altLang="zh-CN" sz="1400" dirty="0" smtClean="0"/>
                        <a:t>2,300</a:t>
                      </a:r>
                      <a:endParaRPr lang="zh-CN" altLang="en-US" sz="1400" dirty="0"/>
                    </a:p>
                  </a:txBody>
                  <a:tcPr marL="68580" marR="68580" marT="34290" marB="34290"/>
                </a:tc>
              </a:tr>
            </a:tbl>
          </a:graphicData>
        </a:graphic>
      </p:graphicFrame>
    </p:spTree>
    <p:extLst>
      <p:ext uri="{BB962C8B-B14F-4D97-AF65-F5344CB8AC3E}">
        <p14:creationId xmlns:p14="http://schemas.microsoft.com/office/powerpoint/2010/main" val="189649757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803</TotalTime>
  <Words>1661</Words>
  <Application>Microsoft Macintosh PowerPoint</Application>
  <PresentationFormat>全屏显示(4:3)</PresentationFormat>
  <Paragraphs>313</Paragraphs>
  <Slides>23</Slides>
  <Notes>3</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Calibri</vt:lpstr>
      <vt:lpstr>Georgia</vt:lpstr>
      <vt:lpstr>Guardian Text Egyptian Web</vt:lpstr>
      <vt:lpstr>Helvetica Light</vt:lpstr>
      <vt:lpstr>Mangal</vt:lpstr>
      <vt:lpstr>SimHei</vt:lpstr>
      <vt:lpstr>Wingdings</vt:lpstr>
      <vt:lpstr>黑体</vt:lpstr>
      <vt:lpstr>宋体</vt:lpstr>
      <vt:lpstr>微软雅黑</vt:lpstr>
      <vt:lpstr>新細明體</vt:lpstr>
      <vt:lpstr>Arial</vt:lpstr>
      <vt:lpstr>Office 主题</vt:lpstr>
      <vt:lpstr>可交互人工智能系统 Conversational AI Systems</vt:lpstr>
      <vt:lpstr>Conversational AI Group</vt:lpstr>
      <vt:lpstr>Who am I (Minlie Huang)?</vt:lpstr>
      <vt:lpstr>Research Interests ~~Theory</vt:lpstr>
      <vt:lpstr>Deep Reinforcement Learning</vt:lpstr>
      <vt:lpstr>Research Interests ~~Applications</vt:lpstr>
      <vt:lpstr>Question Answering in NLP</vt:lpstr>
      <vt:lpstr>Question Answering over KB</vt:lpstr>
      <vt:lpstr>Question Answering over Tables</vt:lpstr>
      <vt:lpstr>PowerPoint 演示文稿</vt:lpstr>
      <vt:lpstr>Open-domain Dialogue Systems</vt:lpstr>
      <vt:lpstr>Open-domain Chatting Examples</vt:lpstr>
      <vt:lpstr>Task/Goal Oriented Dialogue Systems</vt:lpstr>
      <vt:lpstr>Challenging Research Problems</vt:lpstr>
      <vt:lpstr>Sentiment/Emotion Understanding</vt:lpstr>
      <vt:lpstr>Emotional Chatting Machine</vt:lpstr>
      <vt:lpstr>Emotional Chatting Machine</vt:lpstr>
      <vt:lpstr>Language Generation  (Review, Dialogue, Story, Long Text)</vt:lpstr>
      <vt:lpstr>Recent Publications</vt:lpstr>
      <vt:lpstr>Undergraduate First-author Papers</vt:lpstr>
      <vt:lpstr>Where did our Graduates Go？</vt:lpstr>
      <vt:lpstr>Collaborators and Partners</vt:lpstr>
      <vt:lpstr>Recruiting PhD Students 招募博士生</vt:lpstr>
    </vt:vector>
  </TitlesOfParts>
  <Company>Tsinghua</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Interaction Intelligence</dc:title>
  <dc:creator>黄 民烈</dc:creator>
  <cp:lastModifiedBy>Microsoft Office 用户</cp:lastModifiedBy>
  <cp:revision>95</cp:revision>
  <dcterms:created xsi:type="dcterms:W3CDTF">2016-10-12T00:51:07Z</dcterms:created>
  <dcterms:modified xsi:type="dcterms:W3CDTF">2018-04-23T07:03:05Z</dcterms:modified>
</cp:coreProperties>
</file>

<file path=docProps/thumbnail.jpeg>
</file>